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74" r:id="rId10"/>
    <p:sldId id="263" r:id="rId11"/>
    <p:sldId id="267" r:id="rId12"/>
    <p:sldId id="264" r:id="rId13"/>
    <p:sldId id="268" r:id="rId14"/>
    <p:sldId id="265" r:id="rId15"/>
    <p:sldId id="270" r:id="rId16"/>
    <p:sldId id="272" r:id="rId17"/>
    <p:sldId id="271" r:id="rId18"/>
    <p:sldId id="273" r:id="rId19"/>
    <p:sldId id="266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44"/>
  </p:normalViewPr>
  <p:slideViewPr>
    <p:cSldViewPr snapToGrid="0">
      <p:cViewPr varScale="1">
        <p:scale>
          <a:sx n="129" d="100"/>
          <a:sy n="129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C31664-F89F-E81D-CAFB-C221384C4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056C92-52B9-90F4-849A-165E2A0D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F6C2E-1B73-BD78-4C23-39FD61944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79B6FC-4D45-2E5C-DB6A-240B277E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C95F86-2C76-A9AC-2194-F07712E1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787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EDBA7-640A-D16B-507F-A179B933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3E649F-AD74-BDE5-AF57-964DEE5E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DCFF1B-877E-89DB-B543-14D5BA36C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AC80F7-1B1C-4960-619B-6671591C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4C244E-F6BD-8845-65D9-9882018B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784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799FB4-5D1D-2B43-C63F-694A996C8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7F8AC9-618E-D4F5-6E82-727C7F4AB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FEE785-B494-D4C3-6892-3EAAEDFE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BF0C83-E1F9-CE68-F752-7A3B763BE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AE1EDA-44A4-E31F-8E1A-81A5B01C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210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0A8CB2-9FF4-D427-EB40-9DA31F8A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F60348-7253-58A1-A8E6-E48F78814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B50C99-39EE-A9B3-6420-00F23170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3E71B5-DD1D-3D04-1896-F29B1442B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D1FA09-19F7-B5C6-FD2D-0386AF27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824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99A896-16D5-BA1A-4716-B4EAD425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F5DFDF-64FF-5D69-95A6-829F5B68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23D38-3AD1-6CEC-FB77-06599260A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0FD5BE-0E36-E320-02A4-72B4BFA6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DD2110-4F09-C093-C5B1-22CED784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63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C2FD0-4A79-C4CC-820D-702509ED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3A41F7-0070-B954-56E5-65BCA93FA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F7AAC8-309E-5AAE-E65F-D5CC37A93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A6278C-D837-6672-B089-9C412CDE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84509E-D5A2-8A42-F785-44E9F6E3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5FDCF7-84AD-1351-7A9B-F6B0EC06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425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98788-40FB-694C-2AC9-40D5386C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425EAC-CF77-76B8-32DC-BF86F061A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6869D5-EA2F-AD92-1F49-1CE9A5B9B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75AB75-7F55-2E0B-264E-588B219C4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9EC1AD-DDF4-9DCA-E84B-5A48F6E3F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BD193-D062-D284-086C-D0C48B27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498D7C-8A91-FDB4-7184-440D3050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9EA7A6-8CFD-060D-2A19-0E7867DE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527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F0CB75-849A-1AAD-E109-782DA1D2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4ED59D1-648F-6781-09D3-773808F1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BCAFEE-5160-9EA4-5580-770C91B5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DF75E0-560E-D355-F1D4-8BCFCB74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335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67D292-1CAA-CADD-89FA-BF4B3776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148EF4-237E-F09B-25E3-682749F6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4CEB5D-976A-24C3-457B-4517864C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617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77F601-0C3D-2EF3-06CF-6EA2967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747DDE-C31D-4591-11AC-5F31081E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6A41D9-8362-73D1-C48E-EC8952123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2AD794-093B-2EDC-1580-67BAE4FA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D6990-4BE1-92E8-4BD9-2CC3B72A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C1F6BC-6A62-92B4-8B85-490A7C6A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987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7EA43F-F7A6-19AA-77FE-5329F08C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6142E0F-8DE7-C984-8C1C-F887CA2FE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C2C02-1ACC-5DF7-9542-5AB29A66C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C6A80-1204-BE20-2F30-14079B44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EE01D1-F07A-9EDF-823C-153B660D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DCD519-43C3-7BF2-3DF9-56A91D12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83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DFDEDE5-098B-4B98-1EDE-CA2C1D86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07E8A8-89A0-021B-E63B-B07B039F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9EA7B-7880-22DF-9651-CBB9354FA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6C939-9A7A-0D41-A806-F73C03E97121}" type="datetimeFigureOut">
              <a:rPr kumimoji="1" lang="zh-CN" altLang="en-US" smtClean="0"/>
              <a:t>2025/5/31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F1C785-79B7-98E2-F020-9775EC648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26405-B79B-2ABD-CBB5-3A2761237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09361-EE25-D44F-A446-D2DE27F26C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604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microsoft.com/office/2007/relationships/media" Target="../media/media20.wav"/><Relationship Id="rId18" Type="http://schemas.openxmlformats.org/officeDocument/2006/relationships/audio" Target="../media/media22.wav"/><Relationship Id="rId3" Type="http://schemas.microsoft.com/office/2007/relationships/media" Target="../media/media15.wav"/><Relationship Id="rId21" Type="http://schemas.openxmlformats.org/officeDocument/2006/relationships/image" Target="../media/image3.png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17" Type="http://schemas.microsoft.com/office/2007/relationships/media" Target="../media/media22.wav"/><Relationship Id="rId2" Type="http://schemas.openxmlformats.org/officeDocument/2006/relationships/audio" Target="../media/media14.wav"/><Relationship Id="rId16" Type="http://schemas.openxmlformats.org/officeDocument/2006/relationships/audio" Target="../media/media21.wav"/><Relationship Id="rId20" Type="http://schemas.openxmlformats.org/officeDocument/2006/relationships/image" Target="../media/image47.jpg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24" Type="http://schemas.openxmlformats.org/officeDocument/2006/relationships/image" Target="../media/image1.png"/><Relationship Id="rId5" Type="http://schemas.microsoft.com/office/2007/relationships/media" Target="../media/media16.wav"/><Relationship Id="rId15" Type="http://schemas.microsoft.com/office/2007/relationships/media" Target="../media/media21.wav"/><Relationship Id="rId23" Type="http://schemas.openxmlformats.org/officeDocument/2006/relationships/image" Target="../media/image49.jpg"/><Relationship Id="rId10" Type="http://schemas.openxmlformats.org/officeDocument/2006/relationships/audio" Target="../media/media18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Relationship Id="rId22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jpg"/><Relationship Id="rId18" Type="http://schemas.openxmlformats.org/officeDocument/2006/relationships/image" Target="../media/image1.png"/><Relationship Id="rId3" Type="http://schemas.microsoft.com/office/2007/relationships/media" Target="../media/media2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" Type="http://schemas.openxmlformats.org/officeDocument/2006/relationships/audio" Target="../media/media23.wav"/><Relationship Id="rId16" Type="http://schemas.openxmlformats.org/officeDocument/2006/relationships/image" Target="../media/image57.jpg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openxmlformats.org/officeDocument/2006/relationships/image" Target="../media/image52.jpg"/><Relationship Id="rId5" Type="http://schemas.microsoft.com/office/2007/relationships/media" Target="../media/media25.wav"/><Relationship Id="rId15" Type="http://schemas.openxmlformats.org/officeDocument/2006/relationships/image" Target="../media/image56.jpg"/><Relationship Id="rId10" Type="http://schemas.openxmlformats.org/officeDocument/2006/relationships/image" Target="../media/image51.jpg"/><Relationship Id="rId4" Type="http://schemas.openxmlformats.org/officeDocument/2006/relationships/audio" Target="../media/media24.wav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2.jpg"/><Relationship Id="rId3" Type="http://schemas.microsoft.com/office/2007/relationships/media" Target="../media/media27.wav"/><Relationship Id="rId21" Type="http://schemas.openxmlformats.org/officeDocument/2006/relationships/image" Target="../media/image1.png"/><Relationship Id="rId7" Type="http://schemas.microsoft.com/office/2007/relationships/media" Target="../media/media29.wav"/><Relationship Id="rId12" Type="http://schemas.openxmlformats.org/officeDocument/2006/relationships/audio" Target="../media/media31.wav"/><Relationship Id="rId17" Type="http://schemas.openxmlformats.org/officeDocument/2006/relationships/image" Target="../media/image61.jpg"/><Relationship Id="rId2" Type="http://schemas.openxmlformats.org/officeDocument/2006/relationships/audio" Target="../media/media26.wav"/><Relationship Id="rId16" Type="http://schemas.openxmlformats.org/officeDocument/2006/relationships/image" Target="../media/image60.jpg"/><Relationship Id="rId20" Type="http://schemas.openxmlformats.org/officeDocument/2006/relationships/image" Target="../media/image64.jpg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microsoft.com/office/2007/relationships/media" Target="../media/media31.wav"/><Relationship Id="rId5" Type="http://schemas.microsoft.com/office/2007/relationships/media" Target="../media/media28.wav"/><Relationship Id="rId15" Type="http://schemas.openxmlformats.org/officeDocument/2006/relationships/image" Target="../media/image3.png"/><Relationship Id="rId10" Type="http://schemas.openxmlformats.org/officeDocument/2006/relationships/audio" Target="../media/media30.wav"/><Relationship Id="rId19" Type="http://schemas.openxmlformats.org/officeDocument/2006/relationships/image" Target="../media/image63.jpg"/><Relationship Id="rId4" Type="http://schemas.openxmlformats.org/officeDocument/2006/relationships/audio" Target="../media/media27.wav"/><Relationship Id="rId9" Type="http://schemas.microsoft.com/office/2007/relationships/media" Target="../media/media30.wav"/><Relationship Id="rId1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8.jpg"/><Relationship Id="rId3" Type="http://schemas.microsoft.com/office/2007/relationships/media" Target="../media/media33.wav"/><Relationship Id="rId21" Type="http://schemas.openxmlformats.org/officeDocument/2006/relationships/image" Target="../media/image1.png"/><Relationship Id="rId7" Type="http://schemas.microsoft.com/office/2007/relationships/media" Target="../media/media35.wav"/><Relationship Id="rId12" Type="http://schemas.openxmlformats.org/officeDocument/2006/relationships/audio" Target="../media/media36.wav"/><Relationship Id="rId17" Type="http://schemas.openxmlformats.org/officeDocument/2006/relationships/image" Target="../media/image67.jpg"/><Relationship Id="rId2" Type="http://schemas.openxmlformats.org/officeDocument/2006/relationships/audio" Target="../media/media32.wav"/><Relationship Id="rId16" Type="http://schemas.openxmlformats.org/officeDocument/2006/relationships/image" Target="../media/image66.jpg"/><Relationship Id="rId20" Type="http://schemas.openxmlformats.org/officeDocument/2006/relationships/image" Target="../media/image70.jpg"/><Relationship Id="rId1" Type="http://schemas.microsoft.com/office/2007/relationships/media" Target="../media/media32.wav"/><Relationship Id="rId6" Type="http://schemas.openxmlformats.org/officeDocument/2006/relationships/audio" Target="../media/media34.wav"/><Relationship Id="rId11" Type="http://schemas.microsoft.com/office/2007/relationships/media" Target="../media/media36.wav"/><Relationship Id="rId5" Type="http://schemas.microsoft.com/office/2007/relationships/media" Target="../media/media34.wav"/><Relationship Id="rId15" Type="http://schemas.openxmlformats.org/officeDocument/2006/relationships/image" Target="../media/image65.jpg"/><Relationship Id="rId10" Type="http://schemas.openxmlformats.org/officeDocument/2006/relationships/audio" Target="../media/media19.wav"/><Relationship Id="rId19" Type="http://schemas.openxmlformats.org/officeDocument/2006/relationships/image" Target="../media/image69.jpg"/><Relationship Id="rId4" Type="http://schemas.openxmlformats.org/officeDocument/2006/relationships/audio" Target="../media/media33.wav"/><Relationship Id="rId9" Type="http://schemas.microsoft.com/office/2007/relationships/media" Target="../media/media19.wav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38.mp4"/><Relationship Id="rId7" Type="http://schemas.openxmlformats.org/officeDocument/2006/relationships/image" Target="../media/image3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8.mp4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40.mp4"/><Relationship Id="rId7" Type="http://schemas.openxmlformats.org/officeDocument/2006/relationships/image" Target="../media/image3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73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0.mp4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42.mp4"/><Relationship Id="rId7" Type="http://schemas.openxmlformats.org/officeDocument/2006/relationships/image" Target="../media/image7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2.mp4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5.jpg"/><Relationship Id="rId5" Type="http://schemas.microsoft.com/office/2007/relationships/media" Target="../media/media3.wav"/><Relationship Id="rId10" Type="http://schemas.openxmlformats.org/officeDocument/2006/relationships/image" Target="../media/image4.jpg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8.jpg"/><Relationship Id="rId5" Type="http://schemas.microsoft.com/office/2007/relationships/media" Target="../media/media6.wav"/><Relationship Id="rId10" Type="http://schemas.openxmlformats.org/officeDocument/2006/relationships/image" Target="../media/image7.jpg"/><Relationship Id="rId4" Type="http://schemas.openxmlformats.org/officeDocument/2006/relationships/audio" Target="../media/media5.wav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2.jpg"/><Relationship Id="rId3" Type="http://schemas.microsoft.com/office/2007/relationships/media" Target="../media/media9.wav"/><Relationship Id="rId21" Type="http://schemas.openxmlformats.org/officeDocument/2006/relationships/image" Target="../media/image1.png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openxmlformats.org/officeDocument/2006/relationships/image" Target="../media/image31.jpg"/><Relationship Id="rId2" Type="http://schemas.openxmlformats.org/officeDocument/2006/relationships/audio" Target="../media/media8.wav"/><Relationship Id="rId16" Type="http://schemas.openxmlformats.org/officeDocument/2006/relationships/image" Target="../media/image30.jpg"/><Relationship Id="rId20" Type="http://schemas.openxmlformats.org/officeDocument/2006/relationships/image" Target="../media/image34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5" Type="http://schemas.microsoft.com/office/2007/relationships/media" Target="../media/media10.wav"/><Relationship Id="rId15" Type="http://schemas.openxmlformats.org/officeDocument/2006/relationships/image" Target="../media/image29.jpg"/><Relationship Id="rId10" Type="http://schemas.openxmlformats.org/officeDocument/2006/relationships/audio" Target="../media/media12.wav"/><Relationship Id="rId19" Type="http://schemas.openxmlformats.org/officeDocument/2006/relationships/image" Target="../media/image33.jpg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9CB4B-A29A-CBC6-82A0-3294CA50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6150"/>
          </a:xfrm>
        </p:spPr>
        <p:txBody>
          <a:bodyPr>
            <a:normAutofit/>
          </a:bodyPr>
          <a:lstStyle/>
          <a:p>
            <a:r>
              <a:rPr lang="en-GB" altLang="zh-CN" sz="32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Hybrid-Granularity Image-Music Retrieval Using Contrastive Learning Between Images and Music</a:t>
            </a:r>
            <a:r>
              <a:rPr lang="zh-CN" altLang="zh-C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B60D6AD-08A7-B122-D646-02911913C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4922"/>
            <a:ext cx="9144000" cy="1162878"/>
          </a:xfrm>
        </p:spPr>
        <p:txBody>
          <a:bodyPr>
            <a:normAutofit/>
          </a:bodyPr>
          <a:lstStyle/>
          <a:p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Xudong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</a:t>
            </a: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Zhejiang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C9A8212-5F0B-B220-7E9F-3FB91663B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0F7C7F-759E-B448-FBA1-F0AC42111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331"/>
            <a:ext cx="10515600" cy="4924632"/>
          </a:xfrm>
        </p:spPr>
        <p:txBody>
          <a:bodyPr/>
          <a:lstStyle/>
          <a:p>
            <a:r>
              <a:rPr kumimoji="1" lang="en-US" altLang="zh-CN" dirty="0"/>
              <a:t>Quantitative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comparisons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7B18F4-45BA-0156-5E34-ED64538C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236" y="2242331"/>
            <a:ext cx="8833724" cy="2697417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198BFE98-E7DA-9858-5320-D3CF7BEA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CDAE9F6-4486-83AC-2C87-DBD043640CC0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F184F014-F5AC-9616-1CD2-B6CF65AAA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0F7C7F-759E-B448-FBA1-F0AC42111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81"/>
            <a:ext cx="10515600" cy="4785482"/>
          </a:xfrm>
        </p:spPr>
        <p:txBody>
          <a:bodyPr/>
          <a:lstStyle/>
          <a:p>
            <a:r>
              <a:rPr kumimoji="1" lang="en-US" altLang="zh-CN" dirty="0"/>
              <a:t>Quantitative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comparisons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AE84F4-4E3F-7D29-575A-74842BDF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25051"/>
            <a:ext cx="4791489" cy="15545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A128B5-9502-FF28-3E3A-18B5262E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44" y="2482351"/>
            <a:ext cx="5002696" cy="2603742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E9D8C56E-702B-DB05-C457-6117A047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5DB7E8FC-D73D-5EB7-CA53-CEACD4E9A820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2CDB4C53-88FA-F175-9630-49DB0C4F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7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0F7C7F-759E-B448-FBA1-F0AC42111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391"/>
            <a:ext cx="10515600" cy="5011572"/>
          </a:xfrm>
        </p:spPr>
        <p:txBody>
          <a:bodyPr/>
          <a:lstStyle/>
          <a:p>
            <a:r>
              <a:rPr kumimoji="1" lang="en-US" altLang="zh-CN" dirty="0"/>
              <a:t>qualitative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comparisons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(image-based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music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retrieval)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282277-D922-8776-83E6-34A70A26C4F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29518" y="1929136"/>
            <a:ext cx="2235359" cy="1397099"/>
          </a:xfrm>
          <a:prstGeom prst="rect">
            <a:avLst/>
          </a:prstGeom>
        </p:spPr>
      </p:pic>
      <p:pic>
        <p:nvPicPr>
          <p:cNvPr id="6" name="639636346_5">
            <a:hlinkClick r:id="" action="ppaction://media"/>
            <a:extLst>
              <a:ext uri="{FF2B5EF4-FFF2-40B4-BE49-F238E27FC236}">
                <a16:creationId xmlns:a16="http://schemas.microsoft.com/office/drawing/2014/main" id="{701BC63E-8B13-C7BE-ABF1-7CD47FB23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25542" y="2191273"/>
            <a:ext cx="812800" cy="812800"/>
          </a:xfrm>
          <a:prstGeom prst="rect">
            <a:avLst/>
          </a:prstGeom>
        </p:spPr>
      </p:pic>
      <p:pic>
        <p:nvPicPr>
          <p:cNvPr id="7" name="849902160_3">
            <a:hlinkClick r:id="" action="ppaction://media"/>
            <a:extLst>
              <a:ext uri="{FF2B5EF4-FFF2-40B4-BE49-F238E27FC236}">
                <a16:creationId xmlns:a16="http://schemas.microsoft.com/office/drawing/2014/main" id="{AFD740CF-EBA7-07C2-69F1-B36789DD40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92607" y="2194215"/>
            <a:ext cx="812800" cy="812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CF1A971-915D-A0EF-F847-201A6B3DD27D}"/>
              </a:ext>
            </a:extLst>
          </p:cNvPr>
          <p:cNvSpPr txBox="1"/>
          <p:nvPr/>
        </p:nvSpPr>
        <p:spPr>
          <a:xfrm>
            <a:off x="5754977" y="1594739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9C0AD56-61B6-9828-F8A8-6FFF3DFB0FFA}"/>
              </a:ext>
            </a:extLst>
          </p:cNvPr>
          <p:cNvSpPr txBox="1"/>
          <p:nvPr/>
        </p:nvSpPr>
        <p:spPr>
          <a:xfrm>
            <a:off x="7454234" y="1594739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EMO-CLIM</a:t>
            </a:r>
          </a:p>
        </p:txBody>
      </p:sp>
      <p:pic>
        <p:nvPicPr>
          <p:cNvPr id="10" name="854697265_7">
            <a:hlinkClick r:id="" action="ppaction://media"/>
            <a:extLst>
              <a:ext uri="{FF2B5EF4-FFF2-40B4-BE49-F238E27FC236}">
                <a16:creationId xmlns:a16="http://schemas.microsoft.com/office/drawing/2014/main" id="{9EBA4834-EC9C-ECD0-1915-00DC893EDF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51891" y="2192563"/>
            <a:ext cx="812800" cy="812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F252033-7915-6521-FE0E-09ED6A675A4F}"/>
              </a:ext>
            </a:extLst>
          </p:cNvPr>
          <p:cNvSpPr txBox="1"/>
          <p:nvPr/>
        </p:nvSpPr>
        <p:spPr>
          <a:xfrm>
            <a:off x="9132734" y="1594739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VM-NET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63799C6-5A4D-2F09-7FEE-D377623101E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9518" y="3537691"/>
            <a:ext cx="2235359" cy="1419936"/>
          </a:xfrm>
          <a:prstGeom prst="rect">
            <a:avLst/>
          </a:prstGeom>
        </p:spPr>
      </p:pic>
      <p:pic>
        <p:nvPicPr>
          <p:cNvPr id="14" name="816578540_4">
            <a:hlinkClick r:id="" action="ppaction://media"/>
            <a:extLst>
              <a:ext uri="{FF2B5EF4-FFF2-40B4-BE49-F238E27FC236}">
                <a16:creationId xmlns:a16="http://schemas.microsoft.com/office/drawing/2014/main" id="{168C58FF-C8DA-05BB-361C-96FEA47D5F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22783" y="3770896"/>
            <a:ext cx="812800" cy="812800"/>
          </a:xfrm>
          <a:prstGeom prst="rect">
            <a:avLst/>
          </a:prstGeom>
        </p:spPr>
      </p:pic>
      <p:pic>
        <p:nvPicPr>
          <p:cNvPr id="15" name="824757780_9">
            <a:hlinkClick r:id="" action="ppaction://media"/>
            <a:extLst>
              <a:ext uri="{FF2B5EF4-FFF2-40B4-BE49-F238E27FC236}">
                <a16:creationId xmlns:a16="http://schemas.microsoft.com/office/drawing/2014/main" id="{5B59183A-E321-7D4D-3246-AF24E193A0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92607" y="3770330"/>
            <a:ext cx="812800" cy="812800"/>
          </a:xfrm>
          <a:prstGeom prst="rect">
            <a:avLst/>
          </a:prstGeom>
        </p:spPr>
      </p:pic>
      <p:pic>
        <p:nvPicPr>
          <p:cNvPr id="16" name="829945265_4">
            <a:hlinkClick r:id="" action="ppaction://media"/>
            <a:extLst>
              <a:ext uri="{FF2B5EF4-FFF2-40B4-BE49-F238E27FC236}">
                <a16:creationId xmlns:a16="http://schemas.microsoft.com/office/drawing/2014/main" id="{65A54373-A8EC-55F5-7064-C4908D405CA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51891" y="3771981"/>
            <a:ext cx="812800" cy="812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B311A48-DAD8-8070-6C75-AFC6C0ECD71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21640" y="5119386"/>
            <a:ext cx="1451113" cy="1589527"/>
          </a:xfrm>
          <a:prstGeom prst="rect">
            <a:avLst/>
          </a:prstGeom>
        </p:spPr>
      </p:pic>
      <p:pic>
        <p:nvPicPr>
          <p:cNvPr id="19" name="940860516_11">
            <a:hlinkClick r:id="" action="ppaction://media"/>
            <a:extLst>
              <a:ext uri="{FF2B5EF4-FFF2-40B4-BE49-F238E27FC236}">
                <a16:creationId xmlns:a16="http://schemas.microsoft.com/office/drawing/2014/main" id="{7A220518-7974-DECD-521E-AFB194ADB14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22783" y="5618336"/>
            <a:ext cx="812800" cy="812800"/>
          </a:xfrm>
          <a:prstGeom prst="rect">
            <a:avLst/>
          </a:prstGeom>
        </p:spPr>
      </p:pic>
      <p:pic>
        <p:nvPicPr>
          <p:cNvPr id="20" name="855599660_1">
            <a:hlinkClick r:id="" action="ppaction://media"/>
            <a:extLst>
              <a:ext uri="{FF2B5EF4-FFF2-40B4-BE49-F238E27FC236}">
                <a16:creationId xmlns:a16="http://schemas.microsoft.com/office/drawing/2014/main" id="{A603FD72-6D24-BA4E-0C37-9C5B06A85D6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76320" y="5608072"/>
            <a:ext cx="812800" cy="812800"/>
          </a:xfrm>
          <a:prstGeom prst="rect">
            <a:avLst/>
          </a:prstGeom>
        </p:spPr>
      </p:pic>
      <p:pic>
        <p:nvPicPr>
          <p:cNvPr id="21" name="862048713_15">
            <a:hlinkClick r:id="" action="ppaction://media"/>
            <a:extLst>
              <a:ext uri="{FF2B5EF4-FFF2-40B4-BE49-F238E27FC236}">
                <a16:creationId xmlns:a16="http://schemas.microsoft.com/office/drawing/2014/main" id="{AEE477B4-D66A-C6E2-BE3D-3C34C9CC538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52554" y="5608072"/>
            <a:ext cx="812800" cy="812800"/>
          </a:xfrm>
          <a:prstGeom prst="rect">
            <a:avLst/>
          </a:prstGeom>
        </p:spPr>
      </p:pic>
      <p:sp>
        <p:nvSpPr>
          <p:cNvPr id="24" name="标题 1">
            <a:extLst>
              <a:ext uri="{FF2B5EF4-FFF2-40B4-BE49-F238E27FC236}">
                <a16:creationId xmlns:a16="http://schemas.microsoft.com/office/drawing/2014/main" id="{F81B67CC-9E2D-BAC8-3E53-716B300B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CBBFE015-D347-A76C-9828-69B8F5E0D8EE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6D150A07-0EA3-B0AA-3369-77B072D81AAD}"/>
              </a:ext>
            </a:extLst>
          </p:cNvPr>
          <p:cNvSpPr txBox="1"/>
          <p:nvPr/>
        </p:nvSpPr>
        <p:spPr>
          <a:xfrm>
            <a:off x="2821640" y="1537547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</a:t>
            </a:r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17889F09-B7B1-FE41-D148-EB82443AE8FE}"/>
              </a:ext>
            </a:extLst>
          </p:cNvPr>
          <p:cNvCxnSpPr>
            <a:cxnSpLocks/>
          </p:cNvCxnSpPr>
          <p:nvPr/>
        </p:nvCxnSpPr>
        <p:spPr>
          <a:xfrm>
            <a:off x="5247861" y="1787780"/>
            <a:ext cx="0" cy="4921133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581C895-3B1B-17D3-AB63-10C1E46BD18C}"/>
              </a:ext>
            </a:extLst>
          </p:cNvPr>
          <p:cNvCxnSpPr>
            <a:cxnSpLocks/>
          </p:cNvCxnSpPr>
          <p:nvPr/>
        </p:nvCxnSpPr>
        <p:spPr>
          <a:xfrm flipH="1">
            <a:off x="2336468" y="3429000"/>
            <a:ext cx="8077202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5A318696-BD68-359D-B9E2-0327E91C8070}"/>
              </a:ext>
            </a:extLst>
          </p:cNvPr>
          <p:cNvCxnSpPr>
            <a:cxnSpLocks/>
          </p:cNvCxnSpPr>
          <p:nvPr/>
        </p:nvCxnSpPr>
        <p:spPr>
          <a:xfrm flipH="1">
            <a:off x="2336468" y="5040453"/>
            <a:ext cx="8077202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80A5F028-CB19-89EA-9940-FAD77E1A708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8BD47F5-133D-C347-1F27-D21F484A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9148"/>
            <a:ext cx="10515600" cy="5047815"/>
          </a:xfrm>
        </p:spPr>
        <p:txBody>
          <a:bodyPr/>
          <a:lstStyle/>
          <a:p>
            <a:r>
              <a:rPr kumimoji="1" lang="en-US" altLang="zh-CN" dirty="0"/>
              <a:t>qualitative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comparisons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(music-based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retrieval)</a:t>
            </a:r>
            <a:endParaRPr kumimoji="1" lang="zh-CN" altLang="en-US" dirty="0"/>
          </a:p>
        </p:txBody>
      </p:sp>
      <p:pic>
        <p:nvPicPr>
          <p:cNvPr id="5" name="642606856_9">
            <a:hlinkClick r:id="" action="ppaction://media"/>
            <a:extLst>
              <a:ext uri="{FF2B5EF4-FFF2-40B4-BE49-F238E27FC236}">
                <a16:creationId xmlns:a16="http://schemas.microsoft.com/office/drawing/2014/main" id="{4E680957-1E74-5744-AB59-DA274B0B6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2778" y="2154530"/>
            <a:ext cx="812800" cy="812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4F560C-1D42-8883-D8D2-C97A5A216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9023" y="1886985"/>
            <a:ext cx="2156626" cy="1347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3697FEA-F330-C3AC-C29F-96F9F39BA4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0298" y="1886985"/>
            <a:ext cx="952412" cy="13498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861B59-0508-D0CA-876C-70C0E56656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0442" y="1886985"/>
            <a:ext cx="1053134" cy="13498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D4F9D47-188E-BE61-1530-F868FECB6975}"/>
              </a:ext>
            </a:extLst>
          </p:cNvPr>
          <p:cNvSpPr txBox="1"/>
          <p:nvPr/>
        </p:nvSpPr>
        <p:spPr>
          <a:xfrm>
            <a:off x="5404770" y="1491651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635ED68-D671-69FC-3BBD-5EFCA6D23F04}"/>
              </a:ext>
            </a:extLst>
          </p:cNvPr>
          <p:cNvSpPr txBox="1"/>
          <p:nvPr/>
        </p:nvSpPr>
        <p:spPr>
          <a:xfrm>
            <a:off x="7510338" y="1493694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EMO-CLIM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D165D7-25C7-43D8-6EA4-32AE87EE1C96}"/>
              </a:ext>
            </a:extLst>
          </p:cNvPr>
          <p:cNvSpPr txBox="1"/>
          <p:nvPr/>
        </p:nvSpPr>
        <p:spPr>
          <a:xfrm>
            <a:off x="9014684" y="1481321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VM-NET</a:t>
            </a:r>
          </a:p>
        </p:txBody>
      </p:sp>
      <p:pic>
        <p:nvPicPr>
          <p:cNvPr id="15" name="726345647_2">
            <a:hlinkClick r:id="" action="ppaction://media"/>
            <a:extLst>
              <a:ext uri="{FF2B5EF4-FFF2-40B4-BE49-F238E27FC236}">
                <a16:creationId xmlns:a16="http://schemas.microsoft.com/office/drawing/2014/main" id="{5FD776DD-889E-6512-7037-25BB2458E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82778" y="3697528"/>
            <a:ext cx="812800" cy="812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02DBF29-9480-1DBF-CBAE-EAB98F95B0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9023" y="3404830"/>
            <a:ext cx="2156625" cy="13478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75E75E9-21EB-1315-544B-03A83BAA197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666"/>
          <a:stretch/>
        </p:blipFill>
        <p:spPr>
          <a:xfrm>
            <a:off x="7813044" y="3384953"/>
            <a:ext cx="952384" cy="13981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6E93A-F5F2-36C6-D790-CA594DE71A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4639" y="3405607"/>
            <a:ext cx="952412" cy="1349250"/>
          </a:xfrm>
          <a:prstGeom prst="rect">
            <a:avLst/>
          </a:prstGeom>
        </p:spPr>
      </p:pic>
      <p:pic>
        <p:nvPicPr>
          <p:cNvPr id="22" name="900878559_3">
            <a:hlinkClick r:id="" action="ppaction://media"/>
            <a:extLst>
              <a:ext uri="{FF2B5EF4-FFF2-40B4-BE49-F238E27FC236}">
                <a16:creationId xmlns:a16="http://schemas.microsoft.com/office/drawing/2014/main" id="{79108437-7262-D080-9C5F-EFBC96CFBE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5048" y="5255961"/>
            <a:ext cx="812800" cy="8128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DE88BD-CC60-8276-C442-B6C418455C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7150" y="4888591"/>
            <a:ext cx="1286354" cy="15436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8F7611E-3F67-4C6A-96E2-BAA51111C8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0442" y="4875690"/>
            <a:ext cx="1080436" cy="156044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20D9C45-07C2-6964-05A9-AF6AEC4866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4700" y="4888590"/>
            <a:ext cx="1038705" cy="1547543"/>
          </a:xfrm>
          <a:prstGeom prst="rect">
            <a:avLst/>
          </a:prstGeom>
        </p:spPr>
      </p:pic>
      <p:sp>
        <p:nvSpPr>
          <p:cNvPr id="31" name="标题 1">
            <a:extLst>
              <a:ext uri="{FF2B5EF4-FFF2-40B4-BE49-F238E27FC236}">
                <a16:creationId xmlns:a16="http://schemas.microsoft.com/office/drawing/2014/main" id="{0036BFB2-37B5-E2DB-9153-9F2D0ED9D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54B7EFC5-1292-B5C4-A18B-04E4207F0708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B8F91E83-F24F-D867-9E3D-5CEFD88296D0}"/>
              </a:ext>
            </a:extLst>
          </p:cNvPr>
          <p:cNvSpPr txBox="1"/>
          <p:nvPr/>
        </p:nvSpPr>
        <p:spPr>
          <a:xfrm>
            <a:off x="2155891" y="1484675"/>
            <a:ext cx="145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</a:t>
            </a:r>
          </a:p>
        </p:txBody>
      </p: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9C7152B6-97E4-F747-FE90-8C31936C36C1}"/>
              </a:ext>
            </a:extLst>
          </p:cNvPr>
          <p:cNvCxnSpPr>
            <a:cxnSpLocks/>
          </p:cNvCxnSpPr>
          <p:nvPr/>
        </p:nvCxnSpPr>
        <p:spPr>
          <a:xfrm>
            <a:off x="4204252" y="1732803"/>
            <a:ext cx="0" cy="4699413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BDD33C83-40A8-AFD6-E806-04B955655FF3}"/>
              </a:ext>
            </a:extLst>
          </p:cNvPr>
          <p:cNvCxnSpPr>
            <a:cxnSpLocks/>
          </p:cNvCxnSpPr>
          <p:nvPr/>
        </p:nvCxnSpPr>
        <p:spPr>
          <a:xfrm flipH="1">
            <a:off x="2388595" y="3329609"/>
            <a:ext cx="8077202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ADE6A284-4FE8-3E02-9B60-CB61CA4D03E7}"/>
              </a:ext>
            </a:extLst>
          </p:cNvPr>
          <p:cNvCxnSpPr>
            <a:cxnSpLocks/>
          </p:cNvCxnSpPr>
          <p:nvPr/>
        </p:nvCxnSpPr>
        <p:spPr>
          <a:xfrm flipH="1">
            <a:off x="2388595" y="4826217"/>
            <a:ext cx="8077202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8C084C98-EF64-AA8F-3470-AD7F037F9FF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005D-545E-DBA6-8CA6-95097A6A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019"/>
            <a:ext cx="10515600" cy="5143572"/>
          </a:xfrm>
        </p:spPr>
        <p:txBody>
          <a:bodyPr/>
          <a:lstStyle/>
          <a:p>
            <a:r>
              <a:rPr kumimoji="1" lang="en-US" altLang="zh-CN" dirty="0"/>
              <a:t>Image-based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music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5CF907-48A1-454E-9F5B-F8C630DE5F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056" y="1807656"/>
            <a:ext cx="1218536" cy="1714501"/>
          </a:xfrm>
          <a:prstGeom prst="rect">
            <a:avLst/>
          </a:prstGeom>
        </p:spPr>
      </p:pic>
      <p:pic>
        <p:nvPicPr>
          <p:cNvPr id="6" name="1805810760_3">
            <a:hlinkClick r:id="" action="ppaction://media"/>
            <a:extLst>
              <a:ext uri="{FF2B5EF4-FFF2-40B4-BE49-F238E27FC236}">
                <a16:creationId xmlns:a16="http://schemas.microsoft.com/office/drawing/2014/main" id="{5D9172B7-A503-7272-960E-4ED6723E6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37563" y="2250029"/>
            <a:ext cx="812800" cy="812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2D008A-E69C-090A-9103-11B0A29AC1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951" y="3974157"/>
            <a:ext cx="1184337" cy="1534334"/>
          </a:xfrm>
          <a:prstGeom prst="rect">
            <a:avLst/>
          </a:prstGeom>
        </p:spPr>
      </p:pic>
      <p:pic>
        <p:nvPicPr>
          <p:cNvPr id="9" name="1052997290_3">
            <a:hlinkClick r:id="" action="ppaction://media"/>
            <a:extLst>
              <a:ext uri="{FF2B5EF4-FFF2-40B4-BE49-F238E27FC236}">
                <a16:creationId xmlns:a16="http://schemas.microsoft.com/office/drawing/2014/main" id="{84E21397-782D-A7B0-A245-4F282470B4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37563" y="4334924"/>
            <a:ext cx="812800" cy="812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ACADF1-B2E7-ED40-7F23-F3AFE0A2A7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5271" y="1815074"/>
            <a:ext cx="1325804" cy="1714501"/>
          </a:xfrm>
          <a:prstGeom prst="rect">
            <a:avLst/>
          </a:prstGeom>
        </p:spPr>
      </p:pic>
      <p:pic>
        <p:nvPicPr>
          <p:cNvPr id="12" name="1304954329_9">
            <a:hlinkClick r:id="" action="ppaction://media"/>
            <a:extLst>
              <a:ext uri="{FF2B5EF4-FFF2-40B4-BE49-F238E27FC236}">
                <a16:creationId xmlns:a16="http://schemas.microsoft.com/office/drawing/2014/main" id="{287F3FD9-65D1-DBCF-C048-AF832A40C0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44129" y="2257448"/>
            <a:ext cx="812800" cy="8128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143F33-D0B1-12E3-2A20-D08DB6541C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3532" y="3981576"/>
            <a:ext cx="2210335" cy="1390757"/>
          </a:xfrm>
          <a:prstGeom prst="rect">
            <a:avLst/>
          </a:prstGeom>
        </p:spPr>
      </p:pic>
      <p:pic>
        <p:nvPicPr>
          <p:cNvPr id="15" name="985747189_2">
            <a:hlinkClick r:id="" action="ppaction://media"/>
            <a:extLst>
              <a:ext uri="{FF2B5EF4-FFF2-40B4-BE49-F238E27FC236}">
                <a16:creationId xmlns:a16="http://schemas.microsoft.com/office/drawing/2014/main" id="{9D614CA0-9717-EB8C-A182-EBDC0E6845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44129" y="4264019"/>
            <a:ext cx="812800" cy="812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02FED6-92BF-87FA-B8D2-CC1889DBC2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97842" y="1924380"/>
            <a:ext cx="2410140" cy="1528204"/>
          </a:xfrm>
          <a:prstGeom prst="rect">
            <a:avLst/>
          </a:prstGeom>
        </p:spPr>
      </p:pic>
      <p:pic>
        <p:nvPicPr>
          <p:cNvPr id="18" name="297464021_1">
            <a:hlinkClick r:id="" action="ppaction://media"/>
            <a:extLst>
              <a:ext uri="{FF2B5EF4-FFF2-40B4-BE49-F238E27FC236}">
                <a16:creationId xmlns:a16="http://schemas.microsoft.com/office/drawing/2014/main" id="{549D0BAF-4806-9625-E539-BC288A79F1F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50411" y="2257448"/>
            <a:ext cx="812800" cy="812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8D6D7F2-F773-FE87-600E-D8D8150FFA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02984" y="3981576"/>
            <a:ext cx="2414940" cy="1528204"/>
          </a:xfrm>
          <a:prstGeom prst="rect">
            <a:avLst/>
          </a:prstGeom>
        </p:spPr>
      </p:pic>
      <p:pic>
        <p:nvPicPr>
          <p:cNvPr id="21" name="299134494_5">
            <a:hlinkClick r:id="" action="ppaction://media"/>
            <a:extLst>
              <a:ext uri="{FF2B5EF4-FFF2-40B4-BE49-F238E27FC236}">
                <a16:creationId xmlns:a16="http://schemas.microsoft.com/office/drawing/2014/main" id="{9093D381-ABCC-E91D-E336-7468736B4F4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50411" y="4268174"/>
            <a:ext cx="812800" cy="812800"/>
          </a:xfrm>
          <a:prstGeom prst="rect">
            <a:avLst/>
          </a:prstGeom>
        </p:spPr>
      </p:pic>
      <p:sp>
        <p:nvSpPr>
          <p:cNvPr id="24" name="标题 1">
            <a:extLst>
              <a:ext uri="{FF2B5EF4-FFF2-40B4-BE49-F238E27FC236}">
                <a16:creationId xmlns:a16="http://schemas.microsoft.com/office/drawing/2014/main" id="{DCA60687-DA0D-612E-2DDE-FA32C7DA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B4B2C12E-40A9-242E-61C3-E04C38BEB58B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3FC2E7A7-0D16-5E17-3650-198F4CA5BD8D}"/>
              </a:ext>
            </a:extLst>
          </p:cNvPr>
          <p:cNvCxnSpPr>
            <a:cxnSpLocks/>
          </p:cNvCxnSpPr>
          <p:nvPr/>
        </p:nvCxnSpPr>
        <p:spPr>
          <a:xfrm>
            <a:off x="3676943" y="1698327"/>
            <a:ext cx="0" cy="4160255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85F50D84-C479-0DA3-0BD6-3F8A073DF7FD}"/>
              </a:ext>
            </a:extLst>
          </p:cNvPr>
          <p:cNvCxnSpPr>
            <a:cxnSpLocks/>
          </p:cNvCxnSpPr>
          <p:nvPr/>
        </p:nvCxnSpPr>
        <p:spPr>
          <a:xfrm>
            <a:off x="7556517" y="1698327"/>
            <a:ext cx="0" cy="4160255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4A3DB149-899A-0AA4-63AA-0CB1EA19BF9A}"/>
              </a:ext>
            </a:extLst>
          </p:cNvPr>
          <p:cNvCxnSpPr>
            <a:cxnSpLocks/>
          </p:cNvCxnSpPr>
          <p:nvPr/>
        </p:nvCxnSpPr>
        <p:spPr>
          <a:xfrm>
            <a:off x="2203449" y="2673626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63EA7CC9-DE50-2513-B959-7E93DCC63C20}"/>
              </a:ext>
            </a:extLst>
          </p:cNvPr>
          <p:cNvCxnSpPr>
            <a:cxnSpLocks/>
          </p:cNvCxnSpPr>
          <p:nvPr/>
        </p:nvCxnSpPr>
        <p:spPr>
          <a:xfrm>
            <a:off x="2203449" y="4754217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0C077298-2EC1-6410-4084-9D643A14DF72}"/>
              </a:ext>
            </a:extLst>
          </p:cNvPr>
          <p:cNvCxnSpPr>
            <a:cxnSpLocks/>
          </p:cNvCxnSpPr>
          <p:nvPr/>
        </p:nvCxnSpPr>
        <p:spPr>
          <a:xfrm>
            <a:off x="6155100" y="4658138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455AE49-BEC2-C23C-A764-0FF33659DDB2}"/>
              </a:ext>
            </a:extLst>
          </p:cNvPr>
          <p:cNvCxnSpPr>
            <a:cxnSpLocks/>
          </p:cNvCxnSpPr>
          <p:nvPr/>
        </p:nvCxnSpPr>
        <p:spPr>
          <a:xfrm>
            <a:off x="6082213" y="2663768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2AE04D9-35B5-39AE-D3C7-6282ADE1C6D1}"/>
              </a:ext>
            </a:extLst>
          </p:cNvPr>
          <p:cNvCxnSpPr>
            <a:cxnSpLocks/>
          </p:cNvCxnSpPr>
          <p:nvPr/>
        </p:nvCxnSpPr>
        <p:spPr>
          <a:xfrm>
            <a:off x="10316297" y="2680554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EF4CC75E-C42A-DFE5-77A3-37615A137887}"/>
              </a:ext>
            </a:extLst>
          </p:cNvPr>
          <p:cNvCxnSpPr>
            <a:cxnSpLocks/>
          </p:cNvCxnSpPr>
          <p:nvPr/>
        </p:nvCxnSpPr>
        <p:spPr>
          <a:xfrm>
            <a:off x="10316297" y="4676954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B1821D70-BDD0-B4C8-6204-258E2A3DCFD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8438F9-2AD3-9085-6930-CBE7E07EE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1691"/>
            <a:ext cx="10515600" cy="4985272"/>
          </a:xfrm>
        </p:spPr>
        <p:txBody>
          <a:bodyPr/>
          <a:lstStyle/>
          <a:p>
            <a:r>
              <a:rPr kumimoji="1" lang="en-US" altLang="zh-CN" dirty="0"/>
              <a:t>Music-based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retrieval</a:t>
            </a:r>
            <a:endParaRPr kumimoji="1" lang="zh-CN" altLang="en-US" dirty="0"/>
          </a:p>
        </p:txBody>
      </p:sp>
      <p:pic>
        <p:nvPicPr>
          <p:cNvPr id="4" name="1702535888_14">
            <a:hlinkClick r:id="" action="ppaction://media"/>
            <a:extLst>
              <a:ext uri="{FF2B5EF4-FFF2-40B4-BE49-F238E27FC236}">
                <a16:creationId xmlns:a16="http://schemas.microsoft.com/office/drawing/2014/main" id="{C1F64764-0C93-C83D-7330-6799A8D21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999" y="2239791"/>
            <a:ext cx="812800" cy="812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035929-5AD5-DEC3-C274-401FD6291D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5391" y="1769585"/>
            <a:ext cx="1348318" cy="1753212"/>
          </a:xfrm>
          <a:prstGeom prst="rect">
            <a:avLst/>
          </a:prstGeom>
        </p:spPr>
      </p:pic>
      <p:pic>
        <p:nvPicPr>
          <p:cNvPr id="7" name="1600674668_7">
            <a:hlinkClick r:id="" action="ppaction://media"/>
            <a:extLst>
              <a:ext uri="{FF2B5EF4-FFF2-40B4-BE49-F238E27FC236}">
                <a16:creationId xmlns:a16="http://schemas.microsoft.com/office/drawing/2014/main" id="{52EC8DC1-7F63-C992-1CB3-A8E6CBA1A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999" y="4445079"/>
            <a:ext cx="812800" cy="812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DA01A83-CB47-12A7-96C5-4B387A7F409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028"/>
          <a:stretch/>
        </p:blipFill>
        <p:spPr>
          <a:xfrm>
            <a:off x="2427351" y="3883389"/>
            <a:ext cx="1346358" cy="1975193"/>
          </a:xfrm>
          <a:prstGeom prst="rect">
            <a:avLst/>
          </a:prstGeom>
        </p:spPr>
      </p:pic>
      <p:pic>
        <p:nvPicPr>
          <p:cNvPr id="10" name="945861802_5">
            <a:hlinkClick r:id="" action="ppaction://media"/>
            <a:extLst>
              <a:ext uri="{FF2B5EF4-FFF2-40B4-BE49-F238E27FC236}">
                <a16:creationId xmlns:a16="http://schemas.microsoft.com/office/drawing/2014/main" id="{F9F0A92E-C199-254A-DDF7-92FF93BCE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82440" y="2239791"/>
            <a:ext cx="812800" cy="812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1E86F6-8A71-8099-F68B-9B6D2EABAE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0574" y="1769586"/>
            <a:ext cx="2085433" cy="1753211"/>
          </a:xfrm>
          <a:prstGeom prst="rect">
            <a:avLst/>
          </a:prstGeom>
        </p:spPr>
      </p:pic>
      <p:pic>
        <p:nvPicPr>
          <p:cNvPr id="13" name="940069998_22">
            <a:hlinkClick r:id="" action="ppaction://media"/>
            <a:extLst>
              <a:ext uri="{FF2B5EF4-FFF2-40B4-BE49-F238E27FC236}">
                <a16:creationId xmlns:a16="http://schemas.microsoft.com/office/drawing/2014/main" id="{B7690A47-3BEF-3221-D48F-04DA5C239C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82440" y="4427678"/>
            <a:ext cx="812800" cy="812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8BA477-41A1-50A6-858F-6132F7DA83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0574" y="4238835"/>
            <a:ext cx="2091482" cy="1317140"/>
          </a:xfrm>
          <a:prstGeom prst="rect">
            <a:avLst/>
          </a:prstGeom>
        </p:spPr>
      </p:pic>
      <p:pic>
        <p:nvPicPr>
          <p:cNvPr id="16" name="829945265_4">
            <a:hlinkClick r:id="" action="ppaction://media"/>
            <a:extLst>
              <a:ext uri="{FF2B5EF4-FFF2-40B4-BE49-F238E27FC236}">
                <a16:creationId xmlns:a16="http://schemas.microsoft.com/office/drawing/2014/main" id="{CA771D55-62FB-1A63-E2DA-B0B3C6C41E7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71952" y="2259668"/>
            <a:ext cx="812800" cy="812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0B59F2-5D95-6859-6667-E5E92FEC03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25178" y="1773059"/>
            <a:ext cx="1694295" cy="1796601"/>
          </a:xfrm>
          <a:prstGeom prst="rect">
            <a:avLst/>
          </a:prstGeom>
        </p:spPr>
      </p:pic>
      <p:pic>
        <p:nvPicPr>
          <p:cNvPr id="19" name="728574969_6">
            <a:hlinkClick r:id="" action="ppaction://media"/>
            <a:extLst>
              <a:ext uri="{FF2B5EF4-FFF2-40B4-BE49-F238E27FC236}">
                <a16:creationId xmlns:a16="http://schemas.microsoft.com/office/drawing/2014/main" id="{B4DB79F6-975D-004F-CA92-735E895AA0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73949" y="4491005"/>
            <a:ext cx="812800" cy="8128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A71C3B3-14B5-50E9-4B2D-6DEAE55E7F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0398" y="4057628"/>
            <a:ext cx="1659075" cy="1559258"/>
          </a:xfrm>
          <a:prstGeom prst="rect">
            <a:avLst/>
          </a:prstGeom>
        </p:spPr>
      </p:pic>
      <p:sp>
        <p:nvSpPr>
          <p:cNvPr id="24" name="标题 1">
            <a:extLst>
              <a:ext uri="{FF2B5EF4-FFF2-40B4-BE49-F238E27FC236}">
                <a16:creationId xmlns:a16="http://schemas.microsoft.com/office/drawing/2014/main" id="{6849F04A-4908-39C7-0BF5-DA700ECB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68FDD489-D51B-AA22-7F25-FDD88DA044FB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B008D16C-41F8-708A-02C8-4716963C2756}"/>
              </a:ext>
            </a:extLst>
          </p:cNvPr>
          <p:cNvCxnSpPr>
            <a:cxnSpLocks/>
          </p:cNvCxnSpPr>
          <p:nvPr/>
        </p:nvCxnSpPr>
        <p:spPr>
          <a:xfrm>
            <a:off x="3911723" y="1698327"/>
            <a:ext cx="0" cy="4160255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A52BAAB1-8263-36A9-E97E-93F979CD191D}"/>
              </a:ext>
            </a:extLst>
          </p:cNvPr>
          <p:cNvCxnSpPr>
            <a:cxnSpLocks/>
          </p:cNvCxnSpPr>
          <p:nvPr/>
        </p:nvCxnSpPr>
        <p:spPr>
          <a:xfrm>
            <a:off x="7791297" y="1698327"/>
            <a:ext cx="0" cy="4160255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D34A90AB-B9BB-3B8E-8D6F-5B039A31B557}"/>
              </a:ext>
            </a:extLst>
          </p:cNvPr>
          <p:cNvCxnSpPr>
            <a:cxnSpLocks/>
          </p:cNvCxnSpPr>
          <p:nvPr/>
        </p:nvCxnSpPr>
        <p:spPr>
          <a:xfrm>
            <a:off x="8784752" y="2660676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72A6C19C-E3D2-49A7-3D7E-35BD73666750}"/>
              </a:ext>
            </a:extLst>
          </p:cNvPr>
          <p:cNvCxnSpPr>
            <a:cxnSpLocks/>
          </p:cNvCxnSpPr>
          <p:nvPr/>
        </p:nvCxnSpPr>
        <p:spPr>
          <a:xfrm>
            <a:off x="8784752" y="4900293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852D9B89-552E-05FA-7B4B-4D447FB26B08}"/>
              </a:ext>
            </a:extLst>
          </p:cNvPr>
          <p:cNvCxnSpPr>
            <a:cxnSpLocks/>
          </p:cNvCxnSpPr>
          <p:nvPr/>
        </p:nvCxnSpPr>
        <p:spPr>
          <a:xfrm>
            <a:off x="4925057" y="2660676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FB239F21-C8E4-0C56-CD1E-67049B9B6CCC}"/>
              </a:ext>
            </a:extLst>
          </p:cNvPr>
          <p:cNvCxnSpPr>
            <a:cxnSpLocks/>
          </p:cNvCxnSpPr>
          <p:nvPr/>
        </p:nvCxnSpPr>
        <p:spPr>
          <a:xfrm>
            <a:off x="4895240" y="4820780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8534DC71-CF94-D765-EAAE-A76DA3EE2206}"/>
              </a:ext>
            </a:extLst>
          </p:cNvPr>
          <p:cNvCxnSpPr>
            <a:cxnSpLocks/>
          </p:cNvCxnSpPr>
          <p:nvPr/>
        </p:nvCxnSpPr>
        <p:spPr>
          <a:xfrm>
            <a:off x="1739799" y="4864152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D4C76D24-2EF3-523D-9770-700D78F4AD84}"/>
              </a:ext>
            </a:extLst>
          </p:cNvPr>
          <p:cNvCxnSpPr>
            <a:cxnSpLocks/>
          </p:cNvCxnSpPr>
          <p:nvPr/>
        </p:nvCxnSpPr>
        <p:spPr>
          <a:xfrm>
            <a:off x="1739799" y="2648028"/>
            <a:ext cx="43411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0A4C04CE-3F30-A1C6-2CF9-9E68FA42412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DD3AA14-1407-B5DD-8B5B-D06DC93A5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9560" y="1233488"/>
            <a:ext cx="2832623" cy="2195512"/>
          </a:xfrm>
        </p:spPr>
      </p:pic>
      <p:pic>
        <p:nvPicPr>
          <p:cNvPr id="6" name="Le roLe Rouge Et Le Noir - Les maudits mots d'amour#1901176342_netease">
            <a:hlinkClick r:id="" action="ppaction://media"/>
            <a:extLst>
              <a:ext uri="{FF2B5EF4-FFF2-40B4-BE49-F238E27FC236}">
                <a16:creationId xmlns:a16="http://schemas.microsoft.com/office/drawing/2014/main" id="{1085E94B-4B1E-1F8B-4CD3-FB0401C28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9471" y="3834225"/>
            <a:ext cx="812800" cy="812800"/>
          </a:xfrm>
          <a:prstGeom prst="rect">
            <a:avLst/>
          </a:prstGeom>
        </p:spPr>
      </p:pic>
      <p:pic>
        <p:nvPicPr>
          <p:cNvPr id="7" name="Le roLe Rouge Et Le Noir - Les maudits mots d'amour (Lyrics)_chinese">
            <a:hlinkClick r:id="" action="ppaction://media"/>
            <a:extLst>
              <a:ext uri="{FF2B5EF4-FFF2-40B4-BE49-F238E27FC236}">
                <a16:creationId xmlns:a16="http://schemas.microsoft.com/office/drawing/2014/main" id="{17788053-9122-9DF8-7BC7-B70D0F6F14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3184" y="1769668"/>
            <a:ext cx="7190616" cy="404472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5256BC60-9854-1834-481B-60F8268F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BDB20A06-1541-411E-AB7B-2664744BB25F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6D9942C-F8A3-6D02-DFFA-3337455EFC0B}"/>
              </a:ext>
            </a:extLst>
          </p:cNvPr>
          <p:cNvSpPr txBox="1"/>
          <p:nvPr/>
        </p:nvSpPr>
        <p:spPr>
          <a:xfrm>
            <a:off x="1260801" y="5345666"/>
            <a:ext cx="161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Lyrics</a:t>
            </a:r>
            <a:endParaRPr kumimoji="1" lang="zh-CN" altLang="en-US" dirty="0"/>
          </a:p>
        </p:txBody>
      </p: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941D6465-FE05-5E06-B92A-C058F4AA2EE1}"/>
              </a:ext>
            </a:extLst>
          </p:cNvPr>
          <p:cNvSpPr/>
          <p:nvPr/>
        </p:nvSpPr>
        <p:spPr>
          <a:xfrm>
            <a:off x="3536824" y="1873796"/>
            <a:ext cx="457200" cy="3940594"/>
          </a:xfrm>
          <a:prstGeom prst="righ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34759B5-FB2A-3E37-7949-E446DDBC02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B2B8C8F-F699-B4BA-21AF-F967F0C24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64974" y="1332592"/>
            <a:ext cx="1559065" cy="2205733"/>
          </a:xfrm>
        </p:spPr>
      </p:pic>
      <p:pic>
        <p:nvPicPr>
          <p:cNvPr id="6" name="NEONI - HYPNOTIZED#9D75lib2xbQ_netease">
            <a:hlinkClick r:id="" action="ppaction://media"/>
            <a:extLst>
              <a:ext uri="{FF2B5EF4-FFF2-40B4-BE49-F238E27FC236}">
                <a16:creationId xmlns:a16="http://schemas.microsoft.com/office/drawing/2014/main" id="{A650AA0A-B82B-E452-8277-14EBCC6ED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068" y="3968958"/>
            <a:ext cx="812800" cy="812800"/>
          </a:xfrm>
          <a:prstGeom prst="rect">
            <a:avLst/>
          </a:prstGeom>
        </p:spPr>
      </p:pic>
      <p:pic>
        <p:nvPicPr>
          <p:cNvPr id="7" name="NEONI - HYPNOTIZED (Lyrics)">
            <a:hlinkClick r:id="" action="ppaction://media"/>
            <a:extLst>
              <a:ext uri="{FF2B5EF4-FFF2-40B4-BE49-F238E27FC236}">
                <a16:creationId xmlns:a16="http://schemas.microsoft.com/office/drawing/2014/main" id="{CA416E64-F3DC-B877-D617-8B0354DB06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7354" y="1337059"/>
            <a:ext cx="7826721" cy="440253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51A801DF-D872-CC9F-1E93-03B6DEE4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5E976424-8988-EA4B-1FAF-5B48FCBA3521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EF1933C-9A18-AEA9-DFB3-A344F30B1E20}"/>
              </a:ext>
            </a:extLst>
          </p:cNvPr>
          <p:cNvSpPr txBox="1"/>
          <p:nvPr/>
        </p:nvSpPr>
        <p:spPr>
          <a:xfrm>
            <a:off x="864974" y="5156076"/>
            <a:ext cx="161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Lyrics</a:t>
            </a:r>
            <a:endParaRPr kumimoji="1" lang="zh-CN" altLang="en-US" dirty="0"/>
          </a:p>
        </p:txBody>
      </p: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1CC8F249-3AF2-069B-1A2B-1EA5C67529BA}"/>
              </a:ext>
            </a:extLst>
          </p:cNvPr>
          <p:cNvSpPr/>
          <p:nvPr/>
        </p:nvSpPr>
        <p:spPr>
          <a:xfrm>
            <a:off x="2663687" y="1798989"/>
            <a:ext cx="457200" cy="3940594"/>
          </a:xfrm>
          <a:prstGeom prst="righ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3CD8026-7BA5-7168-25D9-3DA82F21A5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VRIS - GOOD ENEMY#1EaTSk7KS_M_netease">
            <a:hlinkClick r:id="" action="ppaction://media"/>
            <a:extLst>
              <a:ext uri="{FF2B5EF4-FFF2-40B4-BE49-F238E27FC236}">
                <a16:creationId xmlns:a16="http://schemas.microsoft.com/office/drawing/2014/main" id="{6556C195-0FF5-5F17-0A49-CE8A990F9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3290" y="4000294"/>
            <a:ext cx="812800" cy="812800"/>
          </a:xfrm>
          <a:prstGeom prst="rect">
            <a:avLst/>
          </a:prstGeom>
        </p:spPr>
      </p:pic>
      <p:pic>
        <p:nvPicPr>
          <p:cNvPr id="7" name="PVRIS - GOOD ENEMY (Lyrics)">
            <a:hlinkClick r:id="" action="ppaction://media"/>
            <a:extLst>
              <a:ext uri="{FF2B5EF4-FFF2-40B4-BE49-F238E27FC236}">
                <a16:creationId xmlns:a16="http://schemas.microsoft.com/office/drawing/2014/main" id="{D1A5DEC5-0BE1-2868-CB3B-CB7BCDD3C2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3894" y="1933398"/>
            <a:ext cx="6793580" cy="38213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E0F0C29-F4BD-2B83-B8D1-81E2C4E58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94526" y="1419915"/>
            <a:ext cx="3430329" cy="1929560"/>
          </a:xfr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30CE59E5-FB0E-9343-E1F3-A0C1319A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05A8D20D-FDEF-8941-5807-2F1144E6C7A2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5E6AEAE-3C07-7CC4-F522-36CB0D00D63A}"/>
              </a:ext>
            </a:extLst>
          </p:cNvPr>
          <p:cNvSpPr txBox="1"/>
          <p:nvPr/>
        </p:nvSpPr>
        <p:spPr>
          <a:xfrm>
            <a:off x="1404620" y="5253419"/>
            <a:ext cx="161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Lyrics</a:t>
            </a:r>
            <a:endParaRPr kumimoji="1" lang="zh-CN" altLang="en-US" dirty="0"/>
          </a:p>
        </p:txBody>
      </p:sp>
      <p:sp>
        <p:nvSpPr>
          <p:cNvPr id="15" name="右大括号 14">
            <a:extLst>
              <a:ext uri="{FF2B5EF4-FFF2-40B4-BE49-F238E27FC236}">
                <a16:creationId xmlns:a16="http://schemas.microsoft.com/office/drawing/2014/main" id="{72FF9B15-1D39-42A9-89E0-3AC0F7F4F15B}"/>
              </a:ext>
            </a:extLst>
          </p:cNvPr>
          <p:cNvSpPr/>
          <p:nvPr/>
        </p:nvSpPr>
        <p:spPr>
          <a:xfrm>
            <a:off x="4002389" y="1873796"/>
            <a:ext cx="457200" cy="3940594"/>
          </a:xfrm>
          <a:prstGeom prst="righ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FD6F0DC-04B4-FF0B-4D5A-BCB9C75B36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3BDE6-9A71-5223-1FF4-8DAF2CF2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dirty="0">
                <a:latin typeface="+mn-ea"/>
                <a:ea typeface="+mn-ea"/>
              </a:rPr>
              <a:t>Q</a:t>
            </a:r>
            <a:r>
              <a:rPr kumimoji="1" lang="zh-CN" altLang="en-US" dirty="0">
                <a:latin typeface="+mn-ea"/>
                <a:ea typeface="+mn-ea"/>
              </a:rPr>
              <a:t> </a:t>
            </a:r>
            <a:r>
              <a:rPr kumimoji="1" lang="en-US" altLang="zh-CN" dirty="0">
                <a:latin typeface="+mn-ea"/>
                <a:ea typeface="+mn-ea"/>
              </a:rPr>
              <a:t>&amp;</a:t>
            </a:r>
            <a:r>
              <a:rPr kumimoji="1" lang="zh-CN" altLang="en-US" dirty="0">
                <a:latin typeface="+mn-ea"/>
                <a:ea typeface="+mn-ea"/>
              </a:rPr>
              <a:t> </a:t>
            </a:r>
            <a:r>
              <a:rPr kumimoji="1" lang="en-US" altLang="zh-CN" dirty="0">
                <a:latin typeface="+mn-ea"/>
                <a:ea typeface="+mn-ea"/>
              </a:rPr>
              <a:t>A</a:t>
            </a:r>
            <a:endParaRPr kumimoji="1" lang="zh-CN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55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41653-435A-1C63-351B-49B86A8B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" y="18256"/>
            <a:ext cx="10515600" cy="1107726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Image-based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Retrieval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F3DB9D-F99B-6E8C-8266-1417C635B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305" y="1970682"/>
            <a:ext cx="1621971" cy="1431781"/>
          </a:xfrm>
          <a:prstGeom prst="rect">
            <a:avLst/>
          </a:prstGeom>
        </p:spPr>
      </p:pic>
      <p:pic>
        <p:nvPicPr>
          <p:cNvPr id="6" name="211380948_4">
            <a:hlinkClick r:id="" action="ppaction://media"/>
            <a:extLst>
              <a:ext uri="{FF2B5EF4-FFF2-40B4-BE49-F238E27FC236}">
                <a16:creationId xmlns:a16="http://schemas.microsoft.com/office/drawing/2014/main" id="{1B183B89-AC93-2E17-124B-98C0B5FBF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8188" y="2280172"/>
            <a:ext cx="812800" cy="812800"/>
          </a:xfrm>
          <a:prstGeom prst="rect">
            <a:avLst/>
          </a:prstGeom>
        </p:spPr>
      </p:pic>
      <p:pic>
        <p:nvPicPr>
          <p:cNvPr id="7" name="213819115_0">
            <a:hlinkClick r:id="" action="ppaction://media"/>
            <a:extLst>
              <a:ext uri="{FF2B5EF4-FFF2-40B4-BE49-F238E27FC236}">
                <a16:creationId xmlns:a16="http://schemas.microsoft.com/office/drawing/2014/main" id="{98BA640D-FFB0-5B8B-A19D-C8A9874F4D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8188" y="3867641"/>
            <a:ext cx="812800" cy="812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11812F-3602-E52B-FD32-11C2A83A1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4974" y="3607161"/>
            <a:ext cx="2084920" cy="13356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C3B80B-DDB0-1407-0B9F-0D2BD9737C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7671" y="5184754"/>
            <a:ext cx="2101240" cy="1335652"/>
          </a:xfrm>
          <a:prstGeom prst="rect">
            <a:avLst/>
          </a:prstGeom>
        </p:spPr>
      </p:pic>
      <p:pic>
        <p:nvPicPr>
          <p:cNvPr id="15" name="469186342_3">
            <a:hlinkClick r:id="" action="ppaction://media"/>
            <a:extLst>
              <a:ext uri="{FF2B5EF4-FFF2-40B4-BE49-F238E27FC236}">
                <a16:creationId xmlns:a16="http://schemas.microsoft.com/office/drawing/2014/main" id="{651757A3-5893-EC02-6164-6C3F3E0A97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8188" y="5446180"/>
            <a:ext cx="812800" cy="8128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2DFAF59-7E3B-60D1-CCBA-52164AD4D4A8}"/>
              </a:ext>
            </a:extLst>
          </p:cNvPr>
          <p:cNvSpPr txBox="1"/>
          <p:nvPr/>
        </p:nvSpPr>
        <p:spPr>
          <a:xfrm>
            <a:off x="2841848" y="1259044"/>
            <a:ext cx="11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Query</a:t>
            </a:r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3040C57-738B-EA0D-B551-81F8355D32CC}"/>
              </a:ext>
            </a:extLst>
          </p:cNvPr>
          <p:cNvSpPr txBox="1"/>
          <p:nvPr/>
        </p:nvSpPr>
        <p:spPr>
          <a:xfrm>
            <a:off x="7083209" y="1308657"/>
            <a:ext cx="11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Result</a:t>
            </a:r>
            <a:endParaRPr kumimoji="1" lang="zh-CN" altLang="en-US" dirty="0"/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32DD4312-4855-895A-1280-4844215F62E9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74A0F124-B707-F5C2-3208-F44BE61DA97C}"/>
              </a:ext>
            </a:extLst>
          </p:cNvPr>
          <p:cNvCxnSpPr>
            <a:cxnSpLocks/>
          </p:cNvCxnSpPr>
          <p:nvPr/>
        </p:nvCxnSpPr>
        <p:spPr>
          <a:xfrm flipH="1">
            <a:off x="1613450" y="3506841"/>
            <a:ext cx="7460976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0764A55C-5BB2-2579-B5D9-D3ECABF70D07}"/>
              </a:ext>
            </a:extLst>
          </p:cNvPr>
          <p:cNvCxnSpPr>
            <a:cxnSpLocks/>
          </p:cNvCxnSpPr>
          <p:nvPr/>
        </p:nvCxnSpPr>
        <p:spPr>
          <a:xfrm flipH="1">
            <a:off x="1606825" y="5080540"/>
            <a:ext cx="7467601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8F725775-E67A-C599-71F9-0847051E289B}"/>
              </a:ext>
            </a:extLst>
          </p:cNvPr>
          <p:cNvCxnSpPr>
            <a:cxnSpLocks/>
          </p:cNvCxnSpPr>
          <p:nvPr/>
        </p:nvCxnSpPr>
        <p:spPr>
          <a:xfrm>
            <a:off x="5208105" y="2693497"/>
            <a:ext cx="14411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AD9C7EE2-DCE4-52E2-82BB-CC92455F090A}"/>
              </a:ext>
            </a:extLst>
          </p:cNvPr>
          <p:cNvCxnSpPr>
            <a:cxnSpLocks/>
          </p:cNvCxnSpPr>
          <p:nvPr/>
        </p:nvCxnSpPr>
        <p:spPr>
          <a:xfrm>
            <a:off x="5208105" y="4267196"/>
            <a:ext cx="14411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09572BA7-7975-A0E6-8610-FEDA6899441C}"/>
              </a:ext>
            </a:extLst>
          </p:cNvPr>
          <p:cNvCxnSpPr>
            <a:cxnSpLocks/>
          </p:cNvCxnSpPr>
          <p:nvPr/>
        </p:nvCxnSpPr>
        <p:spPr>
          <a:xfrm>
            <a:off x="5208105" y="5830956"/>
            <a:ext cx="14411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A47AF07F-FDD0-7537-5C95-D910E60F0D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41653-435A-1C63-351B-49B86A8B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123259"/>
            <a:ext cx="10787269" cy="812800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Music-based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Retrieval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50308292_3">
            <a:hlinkClick r:id="" action="ppaction://media"/>
            <a:extLst>
              <a:ext uri="{FF2B5EF4-FFF2-40B4-BE49-F238E27FC236}">
                <a16:creationId xmlns:a16="http://schemas.microsoft.com/office/drawing/2014/main" id="{9BF3FA11-31A7-DC54-68A6-47E523014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8270" y="1824011"/>
            <a:ext cx="812800" cy="812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87DC5F-910E-FC00-6866-1FD1B2C1A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3661" y="1591219"/>
            <a:ext cx="1269437" cy="1586413"/>
          </a:xfrm>
          <a:prstGeom prst="rect">
            <a:avLst/>
          </a:prstGeom>
        </p:spPr>
      </p:pic>
      <p:pic>
        <p:nvPicPr>
          <p:cNvPr id="7" name="511806535_5">
            <a:hlinkClick r:id="" action="ppaction://media"/>
            <a:extLst>
              <a:ext uri="{FF2B5EF4-FFF2-40B4-BE49-F238E27FC236}">
                <a16:creationId xmlns:a16="http://schemas.microsoft.com/office/drawing/2014/main" id="{5500BA02-2263-34E3-41B0-F9A9CAE15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8270" y="3568318"/>
            <a:ext cx="812800" cy="812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81E2151-970D-2074-4A4D-1C6038429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6054" y="3383145"/>
            <a:ext cx="1928666" cy="1226273"/>
          </a:xfrm>
          <a:prstGeom prst="rect">
            <a:avLst/>
          </a:prstGeom>
        </p:spPr>
      </p:pic>
      <p:pic>
        <p:nvPicPr>
          <p:cNvPr id="10" name="234399304_0">
            <a:hlinkClick r:id="" action="ppaction://media"/>
            <a:extLst>
              <a:ext uri="{FF2B5EF4-FFF2-40B4-BE49-F238E27FC236}">
                <a16:creationId xmlns:a16="http://schemas.microsoft.com/office/drawing/2014/main" id="{020425C3-8592-3408-45DC-5ECD6AEC9D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8270" y="5271133"/>
            <a:ext cx="812800" cy="812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0CAD50D-7457-BF01-CEFF-2B2157D663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1600" y="4774232"/>
            <a:ext cx="1194303" cy="182544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3076203-7260-83E5-DE04-A1A9BB3D1ECF}"/>
              </a:ext>
            </a:extLst>
          </p:cNvPr>
          <p:cNvSpPr txBox="1"/>
          <p:nvPr/>
        </p:nvSpPr>
        <p:spPr>
          <a:xfrm>
            <a:off x="3243291" y="1110801"/>
            <a:ext cx="11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Query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F6C5B11-F72A-6DF9-F4B4-8665AF81B66D}"/>
              </a:ext>
            </a:extLst>
          </p:cNvPr>
          <p:cNvSpPr txBox="1"/>
          <p:nvPr/>
        </p:nvSpPr>
        <p:spPr>
          <a:xfrm>
            <a:off x="6963661" y="1116042"/>
            <a:ext cx="11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Result</a:t>
            </a:r>
            <a:endParaRPr kumimoji="1" lang="zh-CN" altLang="en-US" dirty="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CF4E2966-F40F-9435-2786-7645848317ED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F1E52F13-4387-1C47-646B-98F52F387703}"/>
              </a:ext>
            </a:extLst>
          </p:cNvPr>
          <p:cNvCxnSpPr>
            <a:cxnSpLocks/>
          </p:cNvCxnSpPr>
          <p:nvPr/>
        </p:nvCxnSpPr>
        <p:spPr>
          <a:xfrm flipH="1">
            <a:off x="2623930" y="3294809"/>
            <a:ext cx="649025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9B6A8CD4-792F-DDA0-91EE-0B3186712D79}"/>
              </a:ext>
            </a:extLst>
          </p:cNvPr>
          <p:cNvCxnSpPr>
            <a:cxnSpLocks/>
          </p:cNvCxnSpPr>
          <p:nvPr/>
        </p:nvCxnSpPr>
        <p:spPr>
          <a:xfrm flipH="1">
            <a:off x="2623930" y="4699542"/>
            <a:ext cx="6490253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BDA629A0-E9A3-F95B-9AE8-BBED43D5697B}"/>
              </a:ext>
            </a:extLst>
          </p:cNvPr>
          <p:cNvCxnSpPr>
            <a:cxnSpLocks/>
          </p:cNvCxnSpPr>
          <p:nvPr/>
        </p:nvCxnSpPr>
        <p:spPr>
          <a:xfrm>
            <a:off x="4911586" y="4017872"/>
            <a:ext cx="14411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783C6835-AF55-F3C3-4439-9C0F4E6320DC}"/>
              </a:ext>
            </a:extLst>
          </p:cNvPr>
          <p:cNvCxnSpPr>
            <a:cxnSpLocks/>
          </p:cNvCxnSpPr>
          <p:nvPr/>
        </p:nvCxnSpPr>
        <p:spPr>
          <a:xfrm>
            <a:off x="4911586" y="2384425"/>
            <a:ext cx="14411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5C5DD509-1F74-9E84-043D-E32E8F2EA8D1}"/>
              </a:ext>
            </a:extLst>
          </p:cNvPr>
          <p:cNvCxnSpPr>
            <a:cxnSpLocks/>
          </p:cNvCxnSpPr>
          <p:nvPr/>
        </p:nvCxnSpPr>
        <p:spPr>
          <a:xfrm>
            <a:off x="4911585" y="5706271"/>
            <a:ext cx="144117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8B5C5157-5F35-C2BE-D058-0DADC2209D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41653-435A-1C63-351B-49B86A8B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119271"/>
            <a:ext cx="11085443" cy="854765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2330BD8-9E7E-FE9D-EA86-3C0739466F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02635"/>
                <a:ext cx="10515600" cy="497432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kumimoji="1" lang="en-US" altLang="zh-CN" dirty="0"/>
                  <a:t>Problems</a:t>
                </a:r>
              </a:p>
              <a:p>
                <a:r>
                  <a:rPr kumimoji="1" lang="en-US" altLang="zh-CN" sz="2000" dirty="0"/>
                  <a:t>Existing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retrieval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methods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often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fail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to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find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appropriate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soundtracks/thumbnails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for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content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creators,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especially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when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they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desire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high-quality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and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context-aware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retrieval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results</a:t>
                </a:r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Causes</a:t>
                </a:r>
              </a:p>
              <a:p>
                <a:r>
                  <a:rPr kumimoji="1" lang="en-US" altLang="zh-CN" sz="2100" dirty="0"/>
                  <a:t>Existing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retrieval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methods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only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align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images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and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soundtracks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based on structures and emotions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(referred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as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000" b="1" dirty="0"/>
                  <a:t>coarse-granularity</a:t>
                </a:r>
                <a:r>
                  <a:rPr kumimoji="1" lang="zh-CN" altLang="en-US" sz="2000" b="1" dirty="0"/>
                  <a:t> </a:t>
                </a:r>
                <a:r>
                  <a:rPr kumimoji="1" lang="en-US" altLang="zh-CN" sz="2000" b="1" dirty="0"/>
                  <a:t>retrieval</a:t>
                </a:r>
                <a:r>
                  <a:rPr kumimoji="1" lang="en-US" altLang="zh-CN" sz="2100" dirty="0"/>
                  <a:t>). However, such methods probably match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soundtracks with context unrelated images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r>
                  <a:rPr kumimoji="1" lang="en-US" altLang="zh-CN" dirty="0"/>
                  <a:t>Solutions</a:t>
                </a:r>
              </a:p>
              <a:p>
                <a:r>
                  <a:rPr kumimoji="1" lang="en-US" altLang="zh-CN" sz="2200" dirty="0"/>
                  <a:t>Build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a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dataset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 err="1"/>
                  <a:t>MIPNet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(66,048 image-music pairs), which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considers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both </a:t>
                </a:r>
                <a:r>
                  <a:rPr kumimoji="1" lang="en-US" altLang="zh-CN" sz="2200" b="1" dirty="0"/>
                  <a:t>coarse-granularity</a:t>
                </a:r>
                <a:r>
                  <a:rPr kumimoji="1" lang="en-US" altLang="zh-CN" sz="2200" dirty="0"/>
                  <a:t> (including the explicit content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structures in images, beats and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rhythm with emotions in music) and </a:t>
                </a:r>
                <a:r>
                  <a:rPr kumimoji="1" lang="en-US" altLang="zh-CN" sz="2200" b="1" dirty="0"/>
                  <a:t>fine-granularity</a:t>
                </a:r>
                <a:r>
                  <a:rPr kumimoji="1" lang="en-US" altLang="zh-CN" sz="2200" dirty="0"/>
                  <a:t> (including the implicit context connections between images and music)</a:t>
                </a:r>
              </a:p>
              <a:p>
                <a:r>
                  <a:rPr kumimoji="1" lang="en-US" altLang="zh-CN" sz="2100" dirty="0"/>
                  <a:t>Propose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a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framework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b="1" dirty="0"/>
                  <a:t>HG-CLIM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with</a:t>
                </a:r>
                <a:r>
                  <a:rPr kumimoji="1" lang="zh-CN" altLang="en-US" sz="2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kumimoji="1" lang="en-US" altLang="zh-CN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𝑐𝑜𝑎𝑟𝑠𝑒</m:t>
                        </m:r>
                      </m:sub>
                    </m:sSub>
                  </m:oMath>
                </a14:m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and</a:t>
                </a:r>
                <a:r>
                  <a:rPr kumimoji="1" lang="zh-CN" altLang="en-US" sz="2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kumimoji="1" lang="en-US" altLang="zh-CN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𝑓𝑖𝑛𝑒</m:t>
                        </m:r>
                      </m:sub>
                    </m:sSub>
                  </m:oMath>
                </a14:m>
                <a:r>
                  <a:rPr kumimoji="1" lang="en-US" altLang="zh-CN" sz="2100" dirty="0"/>
                  <a:t>,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capturing context information in a hybrid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manner</a:t>
                </a:r>
              </a:p>
              <a:p>
                <a:endParaRPr kumimoji="1" lang="en-US" altLang="zh-CN" sz="2100" dirty="0"/>
              </a:p>
              <a:p>
                <a:r>
                  <a:rPr kumimoji="1" lang="en-US" altLang="zh-CN" dirty="0"/>
                  <a:t>Experiments</a:t>
                </a:r>
              </a:p>
              <a:p>
                <a:r>
                  <a:rPr kumimoji="1" lang="en-US" altLang="zh-CN" sz="2100" dirty="0"/>
                  <a:t>Ablation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studies</a:t>
                </a:r>
              </a:p>
              <a:p>
                <a:r>
                  <a:rPr kumimoji="1" lang="en-US" altLang="zh-CN" sz="2100" dirty="0"/>
                  <a:t>Quantitative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evaluation</a:t>
                </a:r>
              </a:p>
              <a:p>
                <a:r>
                  <a:rPr kumimoji="1" lang="en-US" altLang="zh-CN" sz="2100" dirty="0"/>
                  <a:t>Qualitative</a:t>
                </a:r>
                <a:r>
                  <a:rPr kumimoji="1" lang="zh-CN" altLang="en-US" sz="2100" dirty="0"/>
                  <a:t> </a:t>
                </a:r>
                <a:r>
                  <a:rPr kumimoji="1" lang="en-US" altLang="zh-CN" sz="2100" dirty="0"/>
                  <a:t>evaluation</a:t>
                </a:r>
                <a:endParaRPr kumimoji="1" lang="zh-CN" altLang="en-US" sz="21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2330BD8-9E7E-FE9D-EA86-3C0739466F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02635"/>
                <a:ext cx="10515600" cy="4974328"/>
              </a:xfrm>
              <a:blipFill>
                <a:blip r:embed="rId2"/>
                <a:stretch>
                  <a:fillRect l="-603" t="-2290" b="-7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092E7985-3086-4230-6E73-0114403C0B56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ECDC729-D588-8F35-6DBA-265D237A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6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A7AADC-ED10-729F-A49D-DE78B17B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8730"/>
            <a:ext cx="11125200" cy="755230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57567D0-D391-E557-311F-D7D461C1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34" y="1931267"/>
            <a:ext cx="2216515" cy="17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761C6D-C13B-A628-D81C-1A227622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44" y="3773072"/>
            <a:ext cx="1387893" cy="19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860A247-4C96-C7A3-9491-335A8D24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09" y="2998028"/>
            <a:ext cx="1714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F28BC7-2E61-C170-1507-CB3E16F23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8" y="3296352"/>
            <a:ext cx="1714500" cy="12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2E3178-428C-6816-782B-10EB42FEE8CB}"/>
              </a:ext>
            </a:extLst>
          </p:cNvPr>
          <p:cNvSpPr txBox="1"/>
          <p:nvPr/>
        </p:nvSpPr>
        <p:spPr>
          <a:xfrm>
            <a:off x="3782700" y="1519848"/>
            <a:ext cx="185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Emotion:</a:t>
            </a:r>
            <a:r>
              <a:rPr kumimoji="1" lang="zh-CN" altLang="en-US" dirty="0"/>
              <a:t> </a:t>
            </a:r>
            <a:r>
              <a:rPr kumimoji="1" lang="en-US" altLang="zh-CN" dirty="0"/>
              <a:t>Tender</a:t>
            </a:r>
            <a:endParaRPr kumimoji="1" lang="zh-CN" alt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F59C713-0BCD-6F28-F82A-B2484926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842" y="1928738"/>
            <a:ext cx="2106299" cy="15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F75165CB-414B-4706-9EA5-77504632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49" y="3935250"/>
            <a:ext cx="2098992" cy="15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E2028C7-0E05-AC91-1A89-833152BA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17" y="2735071"/>
            <a:ext cx="1600200" cy="17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06313ECA-6C94-0DF0-F35F-C5648AB1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62" y="3272676"/>
            <a:ext cx="2459821" cy="11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885B80E-2656-4273-3CE1-1A773A09D082}"/>
              </a:ext>
            </a:extLst>
          </p:cNvPr>
          <p:cNvSpPr txBox="1"/>
          <p:nvPr/>
        </p:nvSpPr>
        <p:spPr>
          <a:xfrm>
            <a:off x="9605399" y="1519848"/>
            <a:ext cx="194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Content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similarity</a:t>
            </a:r>
            <a:endParaRPr kumimoji="1" lang="zh-CN" altLang="en-US" dirty="0"/>
          </a:p>
        </p:txBody>
      </p:sp>
      <p:pic>
        <p:nvPicPr>
          <p:cNvPr id="7" name="984928408_13">
            <a:hlinkClick r:id="" action="ppaction://media"/>
            <a:extLst>
              <a:ext uri="{FF2B5EF4-FFF2-40B4-BE49-F238E27FC236}">
                <a16:creationId xmlns:a16="http://schemas.microsoft.com/office/drawing/2014/main" id="{07C22DB6-2FA8-9C35-C357-A2EDB3D35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0874" y="4623972"/>
            <a:ext cx="812800" cy="812800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B070D103-FA5E-93BD-3CEE-200C89C598A4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410BB010-AE83-7C2D-1737-E9B9F6B49AB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746AB1-69A4-1FF3-FA36-71F301A4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85" y="220437"/>
            <a:ext cx="11118215" cy="760514"/>
          </a:xfrm>
        </p:spPr>
        <p:txBody>
          <a:bodyPr>
            <a:norm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MIPNet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E2070E5-440F-8423-FEB9-5CBDCB9B72CE}"/>
              </a:ext>
            </a:extLst>
          </p:cNvPr>
          <p:cNvSpPr/>
          <p:nvPr/>
        </p:nvSpPr>
        <p:spPr>
          <a:xfrm>
            <a:off x="235585" y="1068705"/>
            <a:ext cx="3013104" cy="7500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342900" indent="-342900">
              <a:lnSpc>
                <a:spcPct val="100000"/>
              </a:lnSpc>
              <a:buClr>
                <a:srgbClr val="4991F6"/>
              </a:buClr>
              <a:buSzPct val="90000"/>
              <a:buFont typeface="Wingdings" panose="05000000000000000000" charset="0"/>
              <a:buChar char=""/>
            </a:pPr>
            <a:r>
              <a:rPr lang="en-US" altLang="zh-CN" sz="2000" dirty="0">
                <a:latin typeface="+mn-ea"/>
                <a:cs typeface="宋体" charset="0"/>
                <a:sym typeface="+mn-ea"/>
              </a:rPr>
              <a:t>Collect</a:t>
            </a:r>
            <a:r>
              <a:rPr lang="zh-CN" altLang="en-US" sz="2000" dirty="0">
                <a:latin typeface="+mn-ea"/>
                <a:cs typeface="宋体" charset="0"/>
                <a:sym typeface="+mn-ea"/>
              </a:rPr>
              <a:t> </a:t>
            </a:r>
            <a:r>
              <a:rPr lang="en-US" altLang="zh-CN" sz="2000" dirty="0">
                <a:latin typeface="+mn-ea"/>
                <a:cs typeface="宋体" charset="0"/>
                <a:sym typeface="+mn-ea"/>
              </a:rPr>
              <a:t>data</a:t>
            </a:r>
            <a:r>
              <a:rPr lang="zh-CN" altLang="en-US" sz="2000" dirty="0">
                <a:latin typeface="+mn-ea"/>
                <a:cs typeface="宋体" charset="0"/>
                <a:sym typeface="+mn-ea"/>
              </a:rPr>
              <a:t>：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AD6B8925-98F9-19ED-2F6F-8A4A6AA5E988}"/>
              </a:ext>
            </a:extLst>
          </p:cNvPr>
          <p:cNvSpPr/>
          <p:nvPr/>
        </p:nvSpPr>
        <p:spPr>
          <a:xfrm>
            <a:off x="235624" y="2486608"/>
            <a:ext cx="2827095" cy="141704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342900" indent="-342900">
              <a:lnSpc>
                <a:spcPct val="100000"/>
              </a:lnSpc>
              <a:buClr>
                <a:srgbClr val="4991F6"/>
              </a:buClr>
              <a:buSzPct val="90000"/>
              <a:buFont typeface="Wingdings" panose="05000000000000000000" charset="0"/>
              <a:buChar char=""/>
            </a:pPr>
            <a:r>
              <a:rPr lang="en-US" altLang="zh-CN" sz="2000" dirty="0">
                <a:latin typeface="+mn-ea"/>
                <a:cs typeface="宋体" charset="0"/>
                <a:sym typeface="+mn-ea"/>
              </a:rPr>
              <a:t>Clean</a:t>
            </a:r>
            <a:r>
              <a:rPr lang="zh-CN" altLang="en-US" sz="2000" dirty="0">
                <a:latin typeface="+mn-ea"/>
                <a:cs typeface="宋体" charset="0"/>
                <a:sym typeface="+mn-ea"/>
              </a:rPr>
              <a:t> </a:t>
            </a:r>
            <a:r>
              <a:rPr lang="en-US" altLang="zh-CN" sz="2000" dirty="0">
                <a:latin typeface="+mn-ea"/>
                <a:cs typeface="宋体" charset="0"/>
                <a:sym typeface="+mn-ea"/>
              </a:rPr>
              <a:t>data</a:t>
            </a:r>
            <a:r>
              <a:rPr lang="zh-CN" altLang="en-US" sz="2000" dirty="0">
                <a:latin typeface="+mn-ea"/>
                <a:cs typeface="宋体" charset="0"/>
                <a:sym typeface="+mn-ea"/>
              </a:rPr>
              <a:t>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4D7764F-BF31-7B99-5CEF-EFD548E3C251}"/>
              </a:ext>
            </a:extLst>
          </p:cNvPr>
          <p:cNvSpPr txBox="1"/>
          <p:nvPr/>
        </p:nvSpPr>
        <p:spPr>
          <a:xfrm>
            <a:off x="613414" y="1783151"/>
            <a:ext cx="4310995" cy="14170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Downloading</a:t>
            </a:r>
            <a:r>
              <a:rPr lang="zh-CN" altLang="en-US" sz="1200" dirty="0">
                <a:ea typeface="宋体" charset="0"/>
                <a:cs typeface="宋体" charset="0"/>
                <a:sym typeface="+mn-lt"/>
              </a:rPr>
              <a:t> 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music clips</a:t>
            </a:r>
            <a:r>
              <a:rPr lang="zh-CN" altLang="en-US" sz="1200" dirty="0">
                <a:ea typeface="宋体" charset="0"/>
                <a:cs typeface="宋体" charset="0"/>
                <a:sym typeface="+mn-lt"/>
              </a:rPr>
              <a:t> 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(10</a:t>
            </a:r>
            <a:r>
              <a:rPr lang="zh-CN" altLang="en-US" sz="1200" dirty="0">
                <a:ea typeface="宋体" charset="0"/>
                <a:cs typeface="宋体" charset="0"/>
                <a:sym typeface="+mn-lt"/>
              </a:rPr>
              <a:t> 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seconds) and thumbnails of music videos from online Social Media platforms</a:t>
            </a:r>
            <a:r>
              <a:rPr lang="zh-CN" altLang="en-US" sz="1200" dirty="0">
                <a:ea typeface="宋体" charset="0"/>
                <a:cs typeface="宋体" charset="0"/>
                <a:sym typeface="+mn-lt"/>
              </a:rPr>
              <a:t> </a:t>
            </a:r>
            <a:r>
              <a:rPr lang="en-US" altLang="zh-CN" sz="1200" dirty="0" err="1">
                <a:ea typeface="宋体" charset="0"/>
                <a:cs typeface="宋体" charset="0"/>
                <a:sym typeface="+mn-lt"/>
              </a:rPr>
              <a:t>Youtube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 and </a:t>
            </a:r>
            <a:r>
              <a:rPr lang="en-US" altLang="zh-CN" sz="1200" dirty="0" err="1">
                <a:ea typeface="宋体" charset="0"/>
                <a:cs typeface="宋体" charset="0"/>
                <a:sym typeface="+mn-lt"/>
              </a:rPr>
              <a:t>Bilibili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, and the emotion labels are pre-annotated by a LLM</a:t>
            </a:r>
            <a:r>
              <a:rPr lang="zh-CN" altLang="en-US" sz="1200" dirty="0">
                <a:ea typeface="宋体" charset="0"/>
                <a:cs typeface="宋体" charset="0"/>
                <a:sym typeface="+mn-lt"/>
              </a:rPr>
              <a:t> 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(e.g.,</a:t>
            </a:r>
            <a:r>
              <a:rPr lang="en-US" altLang="zh-CN" sz="1200" dirty="0" err="1">
                <a:ea typeface="宋体" charset="0"/>
                <a:cs typeface="宋体" charset="0"/>
                <a:sym typeface="+mn-lt"/>
              </a:rPr>
              <a:t>Qwen</a:t>
            </a:r>
            <a:r>
              <a:rPr lang="en-US" altLang="zh-CN" sz="1200" dirty="0">
                <a:ea typeface="宋体" charset="0"/>
                <a:cs typeface="宋体" charset="0"/>
                <a:sym typeface="+mn-lt"/>
              </a:rPr>
              <a:t>-VL) and refined by human annotations</a:t>
            </a:r>
            <a:endParaRPr lang="zh-CN" altLang="en-US" sz="1200" dirty="0">
              <a:ea typeface="宋体" charset="0"/>
              <a:cs typeface="宋体" charset="0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D059C20-1AFD-4431-F610-C5D34E24FF19}"/>
              </a:ext>
            </a:extLst>
          </p:cNvPr>
          <p:cNvSpPr txBox="1"/>
          <p:nvPr/>
        </p:nvSpPr>
        <p:spPr>
          <a:xfrm>
            <a:off x="613347" y="3383583"/>
            <a:ext cx="2635342" cy="9860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200" dirty="0">
                <a:latin typeface="+mn-ea"/>
                <a:cs typeface="宋体" charset="0"/>
                <a:sym typeface="+mn-lt"/>
              </a:rPr>
              <a:t>duplication removal </a:t>
            </a:r>
          </a:p>
          <a:p>
            <a:pPr algn="l">
              <a:lnSpc>
                <a:spcPct val="120000"/>
              </a:lnSpc>
            </a:pPr>
            <a:r>
              <a:rPr lang="en-US" altLang="zh-CN" sz="1200" dirty="0">
                <a:latin typeface="+mn-ea"/>
                <a:cs typeface="宋体" charset="0"/>
                <a:sym typeface="+mn-lt"/>
              </a:rPr>
              <a:t>quality filtering </a:t>
            </a:r>
          </a:p>
          <a:p>
            <a:pPr algn="l">
              <a:lnSpc>
                <a:spcPct val="120000"/>
              </a:lnSpc>
            </a:pPr>
            <a:r>
              <a:rPr lang="en-US" altLang="zh-CN" sz="1200" dirty="0">
                <a:latin typeface="+mn-ea"/>
                <a:cs typeface="宋体" charset="0"/>
                <a:sym typeface="+mn-lt"/>
              </a:rPr>
              <a:t>textual filtering</a:t>
            </a:r>
          </a:p>
          <a:p>
            <a:pPr algn="l">
              <a:lnSpc>
                <a:spcPct val="120000"/>
              </a:lnSpc>
            </a:pPr>
            <a:r>
              <a:rPr lang="en-US" altLang="zh-CN" sz="1200" dirty="0">
                <a:latin typeface="+mn-ea"/>
                <a:cs typeface="宋体" charset="0"/>
                <a:sym typeface="+mn-lt"/>
              </a:rPr>
              <a:t>ratio filtering</a:t>
            </a:r>
            <a:endParaRPr lang="zh-CN" altLang="en-US" sz="1200" dirty="0">
              <a:latin typeface="+mn-ea"/>
              <a:cs typeface="宋体" charset="0"/>
              <a:sym typeface="+mn-lt"/>
            </a:endParaRPr>
          </a:p>
        </p:txBody>
      </p:sp>
      <p:pic>
        <p:nvPicPr>
          <p:cNvPr id="29" name="图片 28" descr="upload_post_object_v2_2369437161">
            <a:extLst>
              <a:ext uri="{FF2B5EF4-FFF2-40B4-BE49-F238E27FC236}">
                <a16:creationId xmlns:a16="http://schemas.microsoft.com/office/drawing/2014/main" id="{537DFE3D-7454-CC7F-1C40-54BF2872A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111" y="1554239"/>
            <a:ext cx="729202" cy="306425"/>
          </a:xfrm>
          <a:prstGeom prst="rect">
            <a:avLst/>
          </a:prstGeom>
        </p:spPr>
      </p:pic>
      <p:pic>
        <p:nvPicPr>
          <p:cNvPr id="30" name="图片 29" descr="upload_post_object_v2_1897636479">
            <a:extLst>
              <a:ext uri="{FF2B5EF4-FFF2-40B4-BE49-F238E27FC236}">
                <a16:creationId xmlns:a16="http://schemas.microsoft.com/office/drawing/2014/main" id="{AD00248D-5ACF-D145-52C1-83B0EA89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533" y="3271994"/>
            <a:ext cx="607848" cy="607848"/>
          </a:xfrm>
          <a:prstGeom prst="rect">
            <a:avLst/>
          </a:prstGeom>
        </p:spPr>
      </p:pic>
      <p:pic>
        <p:nvPicPr>
          <p:cNvPr id="31" name="图片 30" descr="upload_post_object_v2_3784984441">
            <a:extLst>
              <a:ext uri="{FF2B5EF4-FFF2-40B4-BE49-F238E27FC236}">
                <a16:creationId xmlns:a16="http://schemas.microsoft.com/office/drawing/2014/main" id="{7784AC2F-9DC6-1A05-BCE1-2B30BB7DD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967" y="3272016"/>
            <a:ext cx="560598" cy="560598"/>
          </a:xfrm>
          <a:prstGeom prst="rect">
            <a:avLst/>
          </a:prstGeom>
        </p:spPr>
      </p:pic>
      <p:pic>
        <p:nvPicPr>
          <p:cNvPr id="32" name="图片 31" descr="upload_post_object_v2_2080883226">
            <a:extLst>
              <a:ext uri="{FF2B5EF4-FFF2-40B4-BE49-F238E27FC236}">
                <a16:creationId xmlns:a16="http://schemas.microsoft.com/office/drawing/2014/main" id="{ABA6A517-FD21-B05B-9707-C1B39E7E4B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948" r="58776" b="34314"/>
          <a:stretch>
            <a:fillRect/>
          </a:stretch>
        </p:blipFill>
        <p:spPr>
          <a:xfrm>
            <a:off x="2460533" y="3977818"/>
            <a:ext cx="1576312" cy="551780"/>
          </a:xfrm>
          <a:prstGeom prst="rect">
            <a:avLst/>
          </a:prstGeom>
        </p:spPr>
      </p:pic>
      <p:pic>
        <p:nvPicPr>
          <p:cNvPr id="33" name="图片 32" descr="upload_post_object_v2_275911112">
            <a:extLst>
              <a:ext uri="{FF2B5EF4-FFF2-40B4-BE49-F238E27FC236}">
                <a16:creationId xmlns:a16="http://schemas.microsoft.com/office/drawing/2014/main" id="{326064E4-7DFE-3713-A28C-B596A7FED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408" y="4282665"/>
            <a:ext cx="246499" cy="247004"/>
          </a:xfrm>
          <a:prstGeom prst="rect">
            <a:avLst/>
          </a:prstGeom>
        </p:spPr>
      </p:pic>
      <p:pic>
        <p:nvPicPr>
          <p:cNvPr id="34" name="图片 33" descr="upload_post_object_v2_275911112">
            <a:extLst>
              <a:ext uri="{FF2B5EF4-FFF2-40B4-BE49-F238E27FC236}">
                <a16:creationId xmlns:a16="http://schemas.microsoft.com/office/drawing/2014/main" id="{F9A9766D-31CC-040C-FC95-B679FEA22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06" y="4282595"/>
            <a:ext cx="246499" cy="247004"/>
          </a:xfrm>
          <a:prstGeom prst="rect">
            <a:avLst/>
          </a:prstGeom>
        </p:spPr>
      </p:pic>
      <p:pic>
        <p:nvPicPr>
          <p:cNvPr id="35" name="图片 34" descr="upload_post_object_v2_2080883226">
            <a:extLst>
              <a:ext uri="{FF2B5EF4-FFF2-40B4-BE49-F238E27FC236}">
                <a16:creationId xmlns:a16="http://schemas.microsoft.com/office/drawing/2014/main" id="{1E6437C1-B5A4-AB08-516D-4ED9CC7B2B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743" t="35948" r="26923" b="34314"/>
          <a:stretch>
            <a:fillRect/>
          </a:stretch>
        </p:blipFill>
        <p:spPr>
          <a:xfrm>
            <a:off x="4036820" y="3977876"/>
            <a:ext cx="662817" cy="551780"/>
          </a:xfrm>
          <a:prstGeom prst="rect">
            <a:avLst/>
          </a:prstGeom>
        </p:spPr>
      </p:pic>
      <p:pic>
        <p:nvPicPr>
          <p:cNvPr id="36" name="图片 35" descr="upload_post_object_v2_1673729022">
            <a:extLst>
              <a:ext uri="{FF2B5EF4-FFF2-40B4-BE49-F238E27FC236}">
                <a16:creationId xmlns:a16="http://schemas.microsoft.com/office/drawing/2014/main" id="{8F8A743C-004D-6DC8-03E2-DBB2DD897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124" y="4369664"/>
            <a:ext cx="168333" cy="168679"/>
          </a:xfrm>
          <a:prstGeom prst="rect">
            <a:avLst/>
          </a:prstGeom>
        </p:spPr>
      </p:pic>
      <p:pic>
        <p:nvPicPr>
          <p:cNvPr id="37" name="图片 36" descr="upload_post_object_v2_184195982">
            <a:extLst>
              <a:ext uri="{FF2B5EF4-FFF2-40B4-BE49-F238E27FC236}">
                <a16:creationId xmlns:a16="http://schemas.microsoft.com/office/drawing/2014/main" id="{65A75FFF-650B-554B-794A-B392D5CD6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234" y="4590933"/>
            <a:ext cx="718161" cy="765016"/>
          </a:xfrm>
          <a:prstGeom prst="rect">
            <a:avLst/>
          </a:prstGeom>
        </p:spPr>
      </p:pic>
      <p:pic>
        <p:nvPicPr>
          <p:cNvPr id="38" name="图片 37" descr="upload_post_object_v2_3908360824">
            <a:extLst>
              <a:ext uri="{FF2B5EF4-FFF2-40B4-BE49-F238E27FC236}">
                <a16:creationId xmlns:a16="http://schemas.microsoft.com/office/drawing/2014/main" id="{87B0B409-5474-7A2E-38EA-BC0DF8A79A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7024"/>
          <a:stretch>
            <a:fillRect/>
          </a:stretch>
        </p:blipFill>
        <p:spPr>
          <a:xfrm>
            <a:off x="3940395" y="4590933"/>
            <a:ext cx="730941" cy="764951"/>
          </a:xfrm>
          <a:prstGeom prst="rect">
            <a:avLst/>
          </a:prstGeom>
        </p:spPr>
      </p:pic>
      <p:pic>
        <p:nvPicPr>
          <p:cNvPr id="39" name="图片 38" descr="upload_post_object_v2_1673729022">
            <a:extLst>
              <a:ext uri="{FF2B5EF4-FFF2-40B4-BE49-F238E27FC236}">
                <a16:creationId xmlns:a16="http://schemas.microsoft.com/office/drawing/2014/main" id="{AD654CD1-42E2-C954-EDD3-6F035C724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003" y="5187270"/>
            <a:ext cx="168333" cy="168679"/>
          </a:xfrm>
          <a:prstGeom prst="rect">
            <a:avLst/>
          </a:prstGeom>
        </p:spPr>
      </p:pic>
      <p:pic>
        <p:nvPicPr>
          <p:cNvPr id="40" name="图片 39" descr="upload_post_object_v2_1673729022">
            <a:extLst>
              <a:ext uri="{FF2B5EF4-FFF2-40B4-BE49-F238E27FC236}">
                <a16:creationId xmlns:a16="http://schemas.microsoft.com/office/drawing/2014/main" id="{1E6AAA85-D9E9-80DF-5834-9ECA48D21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062" y="5187315"/>
            <a:ext cx="168333" cy="168679"/>
          </a:xfrm>
          <a:prstGeom prst="rect">
            <a:avLst/>
          </a:prstGeom>
        </p:spPr>
      </p:pic>
      <p:pic>
        <p:nvPicPr>
          <p:cNvPr id="41" name="图片 40" descr="upload_post_object_v2_1085698460">
            <a:extLst>
              <a:ext uri="{FF2B5EF4-FFF2-40B4-BE49-F238E27FC236}">
                <a16:creationId xmlns:a16="http://schemas.microsoft.com/office/drawing/2014/main" id="{2FC611FE-8DEA-DEFD-314F-5A7657A31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0533" y="4590933"/>
            <a:ext cx="729172" cy="912368"/>
          </a:xfrm>
          <a:prstGeom prst="rect">
            <a:avLst/>
          </a:prstGeom>
        </p:spPr>
      </p:pic>
      <p:pic>
        <p:nvPicPr>
          <p:cNvPr id="42" name="图片 41" descr="upload_post_object_v2_275911112">
            <a:extLst>
              <a:ext uri="{FF2B5EF4-FFF2-40B4-BE49-F238E27FC236}">
                <a16:creationId xmlns:a16="http://schemas.microsoft.com/office/drawing/2014/main" id="{10FDBA47-FFDD-F4B5-A7BA-BB253E787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235" y="5256264"/>
            <a:ext cx="246499" cy="247004"/>
          </a:xfrm>
          <a:prstGeom prst="rect">
            <a:avLst/>
          </a:prstGeom>
        </p:spPr>
      </p:pic>
      <p:pic>
        <p:nvPicPr>
          <p:cNvPr id="43" name="图片 42" descr="upload_post_object_v2_1673729022">
            <a:extLst>
              <a:ext uri="{FF2B5EF4-FFF2-40B4-BE49-F238E27FC236}">
                <a16:creationId xmlns:a16="http://schemas.microsoft.com/office/drawing/2014/main" id="{86C28F93-D38E-FF4E-04C7-840A2986C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350" y="3699278"/>
            <a:ext cx="168333" cy="168679"/>
          </a:xfrm>
          <a:prstGeom prst="rect">
            <a:avLst/>
          </a:prstGeom>
        </p:spPr>
      </p:pic>
      <p:pic>
        <p:nvPicPr>
          <p:cNvPr id="44" name="图片 43" descr="upload_post_object_v2_1673729022">
            <a:extLst>
              <a:ext uri="{FF2B5EF4-FFF2-40B4-BE49-F238E27FC236}">
                <a16:creationId xmlns:a16="http://schemas.microsoft.com/office/drawing/2014/main" id="{E91EDC9E-CA2C-1ED7-43DA-9764829FB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832" y="3663935"/>
            <a:ext cx="168333" cy="168679"/>
          </a:xfrm>
          <a:prstGeom prst="rect">
            <a:avLst/>
          </a:prstGeom>
        </p:spPr>
      </p:pic>
      <p:pic>
        <p:nvPicPr>
          <p:cNvPr id="46" name="图片 45" descr="upload_post_object_v2_3413877249">
            <a:extLst>
              <a:ext uri="{FF2B5EF4-FFF2-40B4-BE49-F238E27FC236}">
                <a16:creationId xmlns:a16="http://schemas.microsoft.com/office/drawing/2014/main" id="{1F3898B1-D472-91FA-7D78-897F77F491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9680"/>
          <a:stretch>
            <a:fillRect/>
          </a:stretch>
        </p:blipFill>
        <p:spPr>
          <a:xfrm>
            <a:off x="5020824" y="1347603"/>
            <a:ext cx="6075057" cy="4703350"/>
          </a:xfrm>
          <a:prstGeom prst="rect">
            <a:avLst/>
          </a:prstGeom>
        </p:spPr>
      </p:pic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AA9B7637-0D45-0733-23AC-1396A5F1AD68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片 48">
            <a:extLst>
              <a:ext uri="{FF2B5EF4-FFF2-40B4-BE49-F238E27FC236}">
                <a16:creationId xmlns:a16="http://schemas.microsoft.com/office/drawing/2014/main" id="{D788CAF5-F857-9E5E-51D5-33E1A12CF4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" t="19329" r="5186" b="38261"/>
          <a:stretch/>
        </p:blipFill>
        <p:spPr>
          <a:xfrm>
            <a:off x="3383661" y="1527974"/>
            <a:ext cx="729202" cy="33896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E3D4EF9-795B-398A-2F1E-A41A672E30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3C066383-E1B7-5416-FF0A-7B81FB785574}"/>
              </a:ext>
            </a:extLst>
          </p:cNvPr>
          <p:cNvSpPr txBox="1"/>
          <p:nvPr/>
        </p:nvSpPr>
        <p:spPr>
          <a:xfrm>
            <a:off x="6429738" y="6017351"/>
            <a:ext cx="361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66,048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image-music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pairs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total</a:t>
            </a:r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27A9C45-0BAA-7942-7D3E-17796458239F}"/>
              </a:ext>
            </a:extLst>
          </p:cNvPr>
          <p:cNvSpPr txBox="1"/>
          <p:nvPr/>
        </p:nvSpPr>
        <p:spPr>
          <a:xfrm>
            <a:off x="211160" y="5832685"/>
            <a:ext cx="607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Emotions:</a:t>
            </a:r>
            <a:r>
              <a:rPr kumimoji="1" lang="zh-CN" altLang="en-US" dirty="0"/>
              <a:t> </a:t>
            </a:r>
            <a:r>
              <a:rPr kumimoji="1" lang="en-US" altLang="zh-CN" sz="1600" dirty="0"/>
              <a:t>Exciting, Funny, Happy, Tender, Sad,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Angry, Scary </a:t>
            </a:r>
            <a:endParaRPr kumimoji="1" lang="zh-CN" altLang="en-US" sz="16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5D303B4-FB33-1CFB-67D7-C728BCE5B0D0}"/>
              </a:ext>
            </a:extLst>
          </p:cNvPr>
          <p:cNvSpPr txBox="1"/>
          <p:nvPr/>
        </p:nvSpPr>
        <p:spPr>
          <a:xfrm>
            <a:off x="5873859" y="6344134"/>
            <a:ext cx="5648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+mn-ea"/>
              </a:rPr>
              <a:t>Dataset will</a:t>
            </a:r>
            <a:r>
              <a:rPr kumimoji="1" lang="zh-CN" altLang="en-US" sz="1400" dirty="0">
                <a:latin typeface="+mn-ea"/>
              </a:rPr>
              <a:t> </a:t>
            </a:r>
            <a:r>
              <a:rPr kumimoji="1" lang="en-US" altLang="zh-CN" sz="1400" dirty="0">
                <a:latin typeface="+mn-ea"/>
              </a:rPr>
              <a:t>be</a:t>
            </a:r>
            <a:r>
              <a:rPr kumimoji="1" lang="zh-CN" altLang="en-US" sz="1400" dirty="0">
                <a:latin typeface="+mn-ea"/>
              </a:rPr>
              <a:t> </a:t>
            </a:r>
            <a:r>
              <a:rPr kumimoji="1" lang="en-US" altLang="zh-CN" sz="1400" dirty="0">
                <a:latin typeface="+mn-ea"/>
              </a:rPr>
              <a:t>available through an application process following Creative Commons</a:t>
            </a:r>
            <a:r>
              <a:rPr kumimoji="1" lang="zh-CN" altLang="en-US" sz="1400" dirty="0">
                <a:latin typeface="+mn-ea"/>
              </a:rPr>
              <a:t> </a:t>
            </a:r>
            <a:r>
              <a:rPr kumimoji="1" lang="en-US" altLang="zh-CN" sz="1400" dirty="0">
                <a:latin typeface="+mn-ea"/>
              </a:rPr>
              <a:t>Attribution-</a:t>
            </a:r>
            <a:r>
              <a:rPr kumimoji="1" lang="en-US" altLang="zh-CN" sz="1400" dirty="0" err="1">
                <a:latin typeface="+mn-ea"/>
              </a:rPr>
              <a:t>NonCommercial</a:t>
            </a:r>
            <a:r>
              <a:rPr kumimoji="1" lang="en-US" altLang="zh-CN" sz="1400" dirty="0">
                <a:latin typeface="+mn-ea"/>
              </a:rPr>
              <a:t> (CC BY-NC 4.0) license</a:t>
            </a:r>
            <a:endParaRPr kumimoji="1" lang="zh-CN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3765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6718EC-92AC-092C-C8D2-FF04A51E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119702"/>
            <a:ext cx="11105322" cy="854334"/>
          </a:xfrm>
        </p:spPr>
        <p:txBody>
          <a:bodyPr>
            <a:normAutofit/>
          </a:bodyPr>
          <a:lstStyle/>
          <a:p>
            <a:r>
              <a:rPr kumimoji="1"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MIPNet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D52A50-29AD-43F0-5695-87E9E7E1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754"/>
            <a:ext cx="10515600" cy="4945209"/>
          </a:xfrm>
        </p:spPr>
        <p:txBody>
          <a:bodyPr/>
          <a:lstStyle/>
          <a:p>
            <a:r>
              <a:rPr kumimoji="1" lang="en-US" altLang="zh-CN" dirty="0"/>
              <a:t>Image-music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pairs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MIPNet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Dataset</a:t>
            </a:r>
            <a:endParaRPr kumimoji="1" lang="zh-CN" altLang="en-US" dirty="0"/>
          </a:p>
        </p:txBody>
      </p:sp>
      <p:pic>
        <p:nvPicPr>
          <p:cNvPr id="4" name="235484582_0">
            <a:hlinkClick r:id="" action="ppaction://media"/>
            <a:extLst>
              <a:ext uri="{FF2B5EF4-FFF2-40B4-BE49-F238E27FC236}">
                <a16:creationId xmlns:a16="http://schemas.microsoft.com/office/drawing/2014/main" id="{07396638-3F0B-BF21-31DB-FC3E9310F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5867" y="2247440"/>
            <a:ext cx="812800" cy="812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A90A03-CBDC-C8F3-D734-88CCAF71F0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9621" y="1976032"/>
            <a:ext cx="1244753" cy="1241499"/>
          </a:xfrm>
          <a:prstGeom prst="rect">
            <a:avLst/>
          </a:prstGeom>
        </p:spPr>
      </p:pic>
      <p:pic>
        <p:nvPicPr>
          <p:cNvPr id="7" name="308104608_4">
            <a:hlinkClick r:id="" action="ppaction://media"/>
            <a:extLst>
              <a:ext uri="{FF2B5EF4-FFF2-40B4-BE49-F238E27FC236}">
                <a16:creationId xmlns:a16="http://schemas.microsoft.com/office/drawing/2014/main" id="{B7FD40C9-2CC2-2919-8602-5F34845C6D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5867" y="3794551"/>
            <a:ext cx="812800" cy="812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57BE2B-437D-27EA-CDA3-39074FDF02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0810" y="3640469"/>
            <a:ext cx="1819294" cy="1157628"/>
          </a:xfrm>
          <a:prstGeom prst="rect">
            <a:avLst/>
          </a:prstGeom>
        </p:spPr>
      </p:pic>
      <p:pic>
        <p:nvPicPr>
          <p:cNvPr id="10" name="429134010_3">
            <a:hlinkClick r:id="" action="ppaction://media"/>
            <a:extLst>
              <a:ext uri="{FF2B5EF4-FFF2-40B4-BE49-F238E27FC236}">
                <a16:creationId xmlns:a16="http://schemas.microsoft.com/office/drawing/2014/main" id="{6A8FFF14-727E-19AF-7263-C3126A5DA1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5867" y="5509419"/>
            <a:ext cx="812800" cy="812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8D3EFA-FE17-6675-E897-C552F1CE00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0810" y="5345085"/>
            <a:ext cx="1819294" cy="1149547"/>
          </a:xfrm>
          <a:prstGeom prst="rect">
            <a:avLst/>
          </a:prstGeom>
        </p:spPr>
      </p:pic>
      <p:pic>
        <p:nvPicPr>
          <p:cNvPr id="13" name="471958497_4">
            <a:hlinkClick r:id="" action="ppaction://media"/>
            <a:extLst>
              <a:ext uri="{FF2B5EF4-FFF2-40B4-BE49-F238E27FC236}">
                <a16:creationId xmlns:a16="http://schemas.microsoft.com/office/drawing/2014/main" id="{0F87AA52-3596-3685-0926-AA761EDBFFB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02797" y="2247440"/>
            <a:ext cx="812800" cy="812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8FD56A-A217-8D95-4A77-06220C7CE7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07682" y="2001688"/>
            <a:ext cx="1892573" cy="12158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262A40-DA56-594C-5723-B8B880487D2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7682" y="3640470"/>
            <a:ext cx="1819294" cy="1163298"/>
          </a:xfrm>
          <a:prstGeom prst="rect">
            <a:avLst/>
          </a:prstGeom>
        </p:spPr>
      </p:pic>
      <p:pic>
        <p:nvPicPr>
          <p:cNvPr id="18" name="471690680_21">
            <a:hlinkClick r:id="" action="ppaction://media"/>
            <a:extLst>
              <a:ext uri="{FF2B5EF4-FFF2-40B4-BE49-F238E27FC236}">
                <a16:creationId xmlns:a16="http://schemas.microsoft.com/office/drawing/2014/main" id="{7BD79AAB-3D0A-70DB-DEF2-1CD97E94FB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06912" y="3788750"/>
            <a:ext cx="812800" cy="812800"/>
          </a:xfrm>
          <a:prstGeom prst="rect">
            <a:avLst/>
          </a:prstGeom>
        </p:spPr>
      </p:pic>
      <p:pic>
        <p:nvPicPr>
          <p:cNvPr id="19" name="835655641_22">
            <a:hlinkClick r:id="" action="ppaction://media"/>
            <a:extLst>
              <a:ext uri="{FF2B5EF4-FFF2-40B4-BE49-F238E27FC236}">
                <a16:creationId xmlns:a16="http://schemas.microsoft.com/office/drawing/2014/main" id="{C5211A36-C5C2-3C18-BD4D-DC83FBC3749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06912" y="5509419"/>
            <a:ext cx="812800" cy="8128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B1760E-CFA8-D12C-8241-B94BCD7F361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0535" y="4991911"/>
            <a:ext cx="1331936" cy="1644957"/>
          </a:xfrm>
          <a:prstGeom prst="rect">
            <a:avLst/>
          </a:prstGeom>
        </p:spPr>
      </p:pic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90A3372B-C1E1-B27B-074E-FBD7C646650E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6A5B793D-E601-BCDB-9D73-087BF97EDDBE}"/>
              </a:ext>
            </a:extLst>
          </p:cNvPr>
          <p:cNvCxnSpPr>
            <a:cxnSpLocks/>
          </p:cNvCxnSpPr>
          <p:nvPr/>
        </p:nvCxnSpPr>
        <p:spPr>
          <a:xfrm>
            <a:off x="6076122" y="1935854"/>
            <a:ext cx="0" cy="4701014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5E0348D9-9808-D461-F9CC-5F5BDAD1589D}"/>
              </a:ext>
            </a:extLst>
          </p:cNvPr>
          <p:cNvCxnSpPr>
            <a:cxnSpLocks/>
          </p:cNvCxnSpPr>
          <p:nvPr/>
        </p:nvCxnSpPr>
        <p:spPr>
          <a:xfrm>
            <a:off x="2653748" y="2683564"/>
            <a:ext cx="80785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2BD32CE8-DAD6-1497-9D2D-8957C7517ADA}"/>
              </a:ext>
            </a:extLst>
          </p:cNvPr>
          <p:cNvCxnSpPr>
            <a:cxnSpLocks/>
          </p:cNvCxnSpPr>
          <p:nvPr/>
        </p:nvCxnSpPr>
        <p:spPr>
          <a:xfrm>
            <a:off x="2577548" y="4197625"/>
            <a:ext cx="80785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863F8893-5FCA-083F-8E64-3EC14043D03D}"/>
              </a:ext>
            </a:extLst>
          </p:cNvPr>
          <p:cNvCxnSpPr>
            <a:cxnSpLocks/>
          </p:cNvCxnSpPr>
          <p:nvPr/>
        </p:nvCxnSpPr>
        <p:spPr>
          <a:xfrm>
            <a:off x="2577548" y="5920407"/>
            <a:ext cx="80785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94F473F7-4720-21CE-FB9F-B1B6D78B9F62}"/>
              </a:ext>
            </a:extLst>
          </p:cNvPr>
          <p:cNvCxnSpPr>
            <a:cxnSpLocks/>
          </p:cNvCxnSpPr>
          <p:nvPr/>
        </p:nvCxnSpPr>
        <p:spPr>
          <a:xfrm>
            <a:off x="7659757" y="2623928"/>
            <a:ext cx="80785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CBFFA051-87A7-17D9-2950-F0211231D8F4}"/>
              </a:ext>
            </a:extLst>
          </p:cNvPr>
          <p:cNvCxnSpPr>
            <a:cxnSpLocks/>
          </p:cNvCxnSpPr>
          <p:nvPr/>
        </p:nvCxnSpPr>
        <p:spPr>
          <a:xfrm>
            <a:off x="7659757" y="4197625"/>
            <a:ext cx="80785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9356C3B6-DBA7-A2B5-0A79-2769D64C8F06}"/>
              </a:ext>
            </a:extLst>
          </p:cNvPr>
          <p:cNvCxnSpPr>
            <a:cxnSpLocks/>
          </p:cNvCxnSpPr>
          <p:nvPr/>
        </p:nvCxnSpPr>
        <p:spPr>
          <a:xfrm>
            <a:off x="7659757" y="5920407"/>
            <a:ext cx="80785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9AC67A34-7F2C-D6D6-4401-0E492EAFABE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726B5-F37A-3804-B7DB-013AF13E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188847"/>
            <a:ext cx="11164957" cy="78518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HG-CLIM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upload_post_object_v2_3507010357">
            <a:extLst>
              <a:ext uri="{FF2B5EF4-FFF2-40B4-BE49-F238E27FC236}">
                <a16:creationId xmlns:a16="http://schemas.microsoft.com/office/drawing/2014/main" id="{9BA5B188-CB10-EAE3-221A-8BE153CDF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79" y="1610761"/>
            <a:ext cx="7049834" cy="3914775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BC7411DB-31BC-072D-6BFF-8571F13A1A85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6D9D6562-3CA4-0417-C332-7FD3178B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5" y="1358392"/>
            <a:ext cx="2978426" cy="6154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00AAEC-D23E-A6B5-5ADF-459EB893A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03" y="1974774"/>
            <a:ext cx="3364938" cy="11534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5CDBCD0-C7A5-16EA-D545-E8F48BC4B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52" y="3255023"/>
            <a:ext cx="4371927" cy="2422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885A705-59A3-7DB0-5EA5-AC2B83CE4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854" y="3710420"/>
            <a:ext cx="2070704" cy="7009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55F46-ECE0-2A7A-B673-17AA01F05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854" y="4456386"/>
            <a:ext cx="2406682" cy="15251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7516C8-BE3A-7800-C675-BA952C537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362" y="5842257"/>
            <a:ext cx="6448859" cy="6590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AD29D94-FBF8-19CA-FD7E-0009D6D5CF8A}"/>
                  </a:ext>
                </a:extLst>
              </p:cNvPr>
              <p:cNvSpPr txBox="1"/>
              <p:nvPr/>
            </p:nvSpPr>
            <p:spPr>
              <a:xfrm>
                <a:off x="802779" y="6158097"/>
                <a:ext cx="2946063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=1,</m:t>
                    </m:r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kumimoji="1" lang="en-US" altLang="zh-CN" sz="1600" dirty="0"/>
                  <a:t>=0.0061,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</m:t>
                    </m:r>
                    <m:r>
                      <a:rPr kumimoji="1"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</m:t>
                    </m:r>
                  </m:oMath>
                </a14:m>
                <a:endParaRPr kumimoji="1" lang="zh-CN" altLang="en-US" sz="1600" dirty="0"/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AD29D94-FBF8-19CA-FD7E-0009D6D5C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79" y="6158097"/>
                <a:ext cx="2946063" cy="265970"/>
              </a:xfrm>
              <a:prstGeom prst="rect">
                <a:avLst/>
              </a:prstGeom>
              <a:blipFill>
                <a:blip r:embed="rId9"/>
                <a:stretch>
                  <a:fillRect l="-2575" t="-18182" r="-1288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A4DFA7D6-DF87-FF08-7789-16E0EBDC3B6B}"/>
              </a:ext>
            </a:extLst>
          </p:cNvPr>
          <p:cNvSpPr txBox="1"/>
          <p:nvPr/>
        </p:nvSpPr>
        <p:spPr>
          <a:xfrm>
            <a:off x="181360" y="6129691"/>
            <a:ext cx="797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5FED347-FB70-446F-4F73-059FFA60AEA6}"/>
              </a:ext>
            </a:extLst>
          </p:cNvPr>
          <p:cNvSpPr txBox="1"/>
          <p:nvPr/>
        </p:nvSpPr>
        <p:spPr>
          <a:xfrm>
            <a:off x="3708428" y="6128280"/>
            <a:ext cx="126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empirically.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EC6127C-BCE2-CCC2-6004-DBE69B9076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BD9A2D84-5D0E-F6CD-2E84-61FC950C08C0}"/>
              </a:ext>
            </a:extLst>
          </p:cNvPr>
          <p:cNvSpPr/>
          <p:nvPr/>
        </p:nvSpPr>
        <p:spPr>
          <a:xfrm>
            <a:off x="531803" y="2743200"/>
            <a:ext cx="3364938" cy="38498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9924B03-17B8-C564-3D64-2F97249B95E8}"/>
              </a:ext>
            </a:extLst>
          </p:cNvPr>
          <p:cNvSpPr/>
          <p:nvPr/>
        </p:nvSpPr>
        <p:spPr>
          <a:xfrm>
            <a:off x="710646" y="5606459"/>
            <a:ext cx="3364938" cy="38498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83C5B8E-1527-8A29-8973-3E00EA235BF6}"/>
              </a:ext>
            </a:extLst>
          </p:cNvPr>
          <p:cNvSpPr/>
          <p:nvPr/>
        </p:nvSpPr>
        <p:spPr>
          <a:xfrm>
            <a:off x="4991190" y="5913766"/>
            <a:ext cx="6448858" cy="58757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63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0AD42-6072-27A1-D27C-B89DEE66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149087"/>
            <a:ext cx="11065565" cy="824949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0F7C7F-759E-B448-FBA1-F0AC42111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064"/>
            <a:ext cx="10515600" cy="4715900"/>
          </a:xfrm>
        </p:spPr>
        <p:txBody>
          <a:bodyPr/>
          <a:lstStyle/>
          <a:p>
            <a:r>
              <a:rPr kumimoji="1" lang="en-US" altLang="zh-CN" dirty="0"/>
              <a:t>Ablation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studies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8BB6AB-26A0-6731-81C7-E694FDB47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05" y="2254902"/>
            <a:ext cx="7772400" cy="3142034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BA112939-BBD7-9476-5E42-0F713FF54B5A}"/>
              </a:ext>
            </a:extLst>
          </p:cNvPr>
          <p:cNvCxnSpPr>
            <a:cxnSpLocks/>
          </p:cNvCxnSpPr>
          <p:nvPr/>
        </p:nvCxnSpPr>
        <p:spPr>
          <a:xfrm>
            <a:off x="0" y="1043610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81448897-B6B0-B4B4-94FD-EAAFC9A58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7" t="13673" r="22764" b="12064"/>
          <a:stretch/>
        </p:blipFill>
        <p:spPr>
          <a:xfrm>
            <a:off x="11133831" y="13013"/>
            <a:ext cx="916683" cy="9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2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343</Words>
  <Application>Microsoft Macintosh PowerPoint</Application>
  <PresentationFormat>宽屏</PresentationFormat>
  <Paragraphs>73</Paragraphs>
  <Slides>19</Slides>
  <Notes>0</Notes>
  <HiddenSlides>0</HiddenSlides>
  <MMClips>43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等线</vt:lpstr>
      <vt:lpstr>等线 Light</vt:lpstr>
      <vt:lpstr>Arial</vt:lpstr>
      <vt:lpstr>Cambria Math</vt:lpstr>
      <vt:lpstr>Times New Roman</vt:lpstr>
      <vt:lpstr>Wingdings</vt:lpstr>
      <vt:lpstr>Office 主题​​</vt:lpstr>
      <vt:lpstr>Hybrid-Granularity Image-Music Retrieval Using Contrastive Learning Between Images and Music </vt:lpstr>
      <vt:lpstr>Image-based Music Retrieval</vt:lpstr>
      <vt:lpstr>Music-based Image Retrieval</vt:lpstr>
      <vt:lpstr>Outlines</vt:lpstr>
      <vt:lpstr>Problems</vt:lpstr>
      <vt:lpstr>MIPNet Dataset</vt:lpstr>
      <vt:lpstr>MIPNet Dataset</vt:lpstr>
      <vt:lpstr>HG-CLIM</vt:lpstr>
      <vt:lpstr>Experiments</vt:lpstr>
      <vt:lpstr>Experiments</vt:lpstr>
      <vt:lpstr>Experiments</vt:lpstr>
      <vt:lpstr>Experiments</vt:lpstr>
      <vt:lpstr>Experiments</vt:lpstr>
      <vt:lpstr>More results</vt:lpstr>
      <vt:lpstr>More results</vt:lpstr>
      <vt:lpstr>Music Videos</vt:lpstr>
      <vt:lpstr>Music Videos</vt:lpstr>
      <vt:lpstr>Music Videos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Hybrid-Granularity Image-Music Retrieval Using Contrastive Learning Between Images and Music </dc:title>
  <dc:creator>Microsoft Office User</dc:creator>
  <cp:lastModifiedBy>Microsoft Office User</cp:lastModifiedBy>
  <cp:revision>133</cp:revision>
  <dcterms:created xsi:type="dcterms:W3CDTF">2025-05-30T23:24:33Z</dcterms:created>
  <dcterms:modified xsi:type="dcterms:W3CDTF">2025-06-02T01:56:34Z</dcterms:modified>
</cp:coreProperties>
</file>